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74" r:id="rId2"/>
    <p:sldId id="331" r:id="rId3"/>
    <p:sldId id="343" r:id="rId4"/>
    <p:sldId id="344" r:id="rId5"/>
    <p:sldId id="345" r:id="rId6"/>
    <p:sldId id="355" r:id="rId7"/>
    <p:sldId id="354" r:id="rId8"/>
    <p:sldId id="347" r:id="rId9"/>
    <p:sldId id="349" r:id="rId10"/>
    <p:sldId id="276" r:id="rId11"/>
    <p:sldId id="275" r:id="rId12"/>
    <p:sldId id="261" r:id="rId13"/>
    <p:sldId id="298" r:id="rId14"/>
    <p:sldId id="318" r:id="rId15"/>
    <p:sldId id="335" r:id="rId16"/>
    <p:sldId id="336" r:id="rId17"/>
    <p:sldId id="310" r:id="rId18"/>
    <p:sldId id="315" r:id="rId19"/>
    <p:sldId id="278" r:id="rId20"/>
    <p:sldId id="322" r:id="rId21"/>
    <p:sldId id="328" r:id="rId22"/>
    <p:sldId id="325" r:id="rId23"/>
    <p:sldId id="330" r:id="rId24"/>
    <p:sldId id="304" r:id="rId25"/>
    <p:sldId id="302" r:id="rId26"/>
    <p:sldId id="329" r:id="rId27"/>
    <p:sldId id="340" r:id="rId28"/>
    <p:sldId id="339" r:id="rId29"/>
    <p:sldId id="317" r:id="rId30"/>
    <p:sldId id="305" r:id="rId31"/>
    <p:sldId id="333" r:id="rId32"/>
    <p:sldId id="350" r:id="rId33"/>
    <p:sldId id="352" r:id="rId34"/>
    <p:sldId id="353" r:id="rId35"/>
    <p:sldId id="273" r:id="rId36"/>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LL" initials="D" lastIdx="1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592E"/>
    <a:srgbClr val="3AA6B1"/>
    <a:srgbClr val="00A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9" autoAdjust="0"/>
    <p:restoredTop sz="94660"/>
  </p:normalViewPr>
  <p:slideViewPr>
    <p:cSldViewPr>
      <p:cViewPr>
        <p:scale>
          <a:sx n="70" d="100"/>
          <a:sy n="70" d="100"/>
        </p:scale>
        <p:origin x="-1368" y="-72"/>
      </p:cViewPr>
      <p:guideLst>
        <p:guide orient="horz" pos="2160"/>
        <p:guide pos="2880"/>
      </p:guideLst>
    </p:cSldViewPr>
  </p:slideViewPr>
  <p:notesTextViewPr>
    <p:cViewPr>
      <p:scale>
        <a:sx n="1" d="1"/>
        <a:sy n="1" d="1"/>
      </p:scale>
      <p:origin x="0" y="0"/>
    </p:cViewPr>
  </p:notesTextViewPr>
  <p:notesViewPr>
    <p:cSldViewPr>
      <p:cViewPr varScale="1">
        <p:scale>
          <a:sx n="55" d="100"/>
          <a:sy n="55" d="100"/>
        </p:scale>
        <p:origin x="-1878" y="-96"/>
      </p:cViewPr>
      <p:guideLst>
        <p:guide orient="horz" pos="2928"/>
        <p:guide pos="216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313" y="0"/>
            <a:ext cx="2982912" cy="465138"/>
          </a:xfrm>
          <a:prstGeom prst="rect">
            <a:avLst/>
          </a:prstGeom>
        </p:spPr>
        <p:txBody>
          <a:bodyPr vert="horz" lIns="91440" tIns="45720" rIns="91440" bIns="45720" rtlCol="0"/>
          <a:lstStyle>
            <a:lvl1pPr algn="r">
              <a:defRPr sz="1200"/>
            </a:lvl1pPr>
          </a:lstStyle>
          <a:p>
            <a:fld id="{EA588C8F-96AB-4E4A-8A12-9E03CC7CCD73}" type="datetimeFigureOut">
              <a:rPr lang="en-US" smtClean="0"/>
              <a:t>6/27/2014</a:t>
            </a:fld>
            <a:endParaRPr lang="en-US"/>
          </a:p>
        </p:txBody>
      </p:sp>
      <p:sp>
        <p:nvSpPr>
          <p:cNvPr id="4" name="Footer Placeholder 3"/>
          <p:cNvSpPr>
            <a:spLocks noGrp="1"/>
          </p:cNvSpPr>
          <p:nvPr>
            <p:ph type="ftr" sz="quarter" idx="2"/>
          </p:nvPr>
        </p:nvSpPr>
        <p:spPr>
          <a:xfrm>
            <a:off x="0" y="8829675"/>
            <a:ext cx="2982913"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313" y="8829675"/>
            <a:ext cx="2982912" cy="465138"/>
          </a:xfrm>
          <a:prstGeom prst="rect">
            <a:avLst/>
          </a:prstGeom>
        </p:spPr>
        <p:txBody>
          <a:bodyPr vert="horz" lIns="91440" tIns="45720" rIns="91440" bIns="45720" rtlCol="0" anchor="b"/>
          <a:lstStyle>
            <a:lvl1pPr algn="r">
              <a:defRPr sz="1200"/>
            </a:lvl1pPr>
          </a:lstStyle>
          <a:p>
            <a:fld id="{2253F18D-C48F-4C84-860A-D9B7CBC3C989}" type="slidenum">
              <a:rPr lang="en-US" smtClean="0"/>
              <a:t>‹#›</a:t>
            </a:fld>
            <a:endParaRPr lang="en-US"/>
          </a:p>
        </p:txBody>
      </p:sp>
    </p:spTree>
    <p:extLst>
      <p:ext uri="{BB962C8B-B14F-4D97-AF65-F5344CB8AC3E}">
        <p14:creationId xmlns:p14="http://schemas.microsoft.com/office/powerpoint/2010/main" val="3712259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98E8FD0E-6725-4EF2-8837-411DC4B09C11}" type="datetimeFigureOut">
              <a:rPr lang="en-US" smtClean="0"/>
              <a:pPr/>
              <a:t>6/27/2014</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6601AA0-7909-48D0-8772-33010B3B4404}" type="slidenum">
              <a:rPr lang="en-US" smtClean="0"/>
              <a:pPr/>
              <a:t>‹#›</a:t>
            </a:fld>
            <a:endParaRPr lang="en-US"/>
          </a:p>
        </p:txBody>
      </p:sp>
    </p:spTree>
    <p:extLst>
      <p:ext uri="{BB962C8B-B14F-4D97-AF65-F5344CB8AC3E}">
        <p14:creationId xmlns:p14="http://schemas.microsoft.com/office/powerpoint/2010/main" val="2463525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601AA0-7909-48D0-8772-33010B3B4404}" type="slidenum">
              <a:rPr lang="en-US" smtClean="0"/>
              <a:pPr/>
              <a:t>11</a:t>
            </a:fld>
            <a:endParaRPr lang="en-US"/>
          </a:p>
        </p:txBody>
      </p:sp>
    </p:spTree>
    <p:extLst>
      <p:ext uri="{BB962C8B-B14F-4D97-AF65-F5344CB8AC3E}">
        <p14:creationId xmlns:p14="http://schemas.microsoft.com/office/powerpoint/2010/main" val="2347644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FEFF53-8D20-40D1-8FC4-6B7729B2E0FC}" type="slidenum">
              <a:rPr lang="en-US" smtClean="0"/>
              <a:t>20</a:t>
            </a:fld>
            <a:endParaRPr lang="en-US"/>
          </a:p>
        </p:txBody>
      </p:sp>
    </p:spTree>
    <p:extLst>
      <p:ext uri="{BB962C8B-B14F-4D97-AF65-F5344CB8AC3E}">
        <p14:creationId xmlns:p14="http://schemas.microsoft.com/office/powerpoint/2010/main" val="130772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601AA0-7909-48D0-8772-33010B3B4404}" type="slidenum">
              <a:rPr lang="en-US" smtClean="0"/>
              <a:pPr/>
              <a:t>22</a:t>
            </a:fld>
            <a:endParaRPr lang="en-US"/>
          </a:p>
        </p:txBody>
      </p:sp>
    </p:spTree>
    <p:extLst>
      <p:ext uri="{BB962C8B-B14F-4D97-AF65-F5344CB8AC3E}">
        <p14:creationId xmlns:p14="http://schemas.microsoft.com/office/powerpoint/2010/main" val="2536038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601AA0-7909-48D0-8772-33010B3B4404}" type="slidenum">
              <a:rPr lang="en-US" smtClean="0"/>
              <a:pPr/>
              <a:t>24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601AA0-7909-48D0-8772-33010B3B4404}" type="slidenum">
              <a:rPr lang="en-US" smtClean="0"/>
              <a:pPr/>
              <a:t>25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601AA0-7909-48D0-8772-33010B3B4404}"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0" name="Picture 19"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l="19781" r="6043" b="1099"/>
          <a:stretch/>
        </p:blipFill>
        <p:spPr>
          <a:xfrm>
            <a:off x="0" y="0"/>
            <a:ext cx="9144000" cy="6857999"/>
          </a:xfrm>
          <a:prstGeom prst="rect">
            <a:avLst/>
          </a:prstGeom>
        </p:spPr>
      </p:pic>
      <p:sp>
        <p:nvSpPr>
          <p:cNvPr id="17" name="Right Triangle 16"/>
          <p:cNvSpPr/>
          <p:nvPr userDrawn="1"/>
        </p:nvSpPr>
        <p:spPr>
          <a:xfrm rot="16200000">
            <a:off x="4914902" y="2628900"/>
            <a:ext cx="3657599" cy="4800601"/>
          </a:xfrm>
          <a:prstGeom prst="rtTriangle">
            <a:avLst/>
          </a:prstGeom>
          <a:solidFill>
            <a:schemeClr val="accent6">
              <a:lumMod val="75000"/>
              <a:alpha val="8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Diagonal Stripe 17"/>
          <p:cNvSpPr/>
          <p:nvPr userDrawn="1"/>
        </p:nvSpPr>
        <p:spPr>
          <a:xfrm>
            <a:off x="0" y="0"/>
            <a:ext cx="6172200" cy="5486400"/>
          </a:xfrm>
          <a:prstGeom prst="diagStripe">
            <a:avLst/>
          </a:prstGeom>
          <a:solidFill>
            <a:srgbClr val="E46C0A">
              <a:alpha val="4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Right Triangle 18"/>
          <p:cNvSpPr/>
          <p:nvPr userDrawn="1"/>
        </p:nvSpPr>
        <p:spPr>
          <a:xfrm>
            <a:off x="-15702" y="0"/>
            <a:ext cx="6645102" cy="68580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userDrawn="1"/>
        </p:nvSpPr>
        <p:spPr>
          <a:xfrm>
            <a:off x="0" y="2095500"/>
            <a:ext cx="9144000" cy="2667000"/>
          </a:xfrm>
          <a:prstGeom prst="rect">
            <a:avLst/>
          </a:prstGeom>
          <a:solidFill>
            <a:schemeClr val="tx1">
              <a:lumMod val="75000"/>
              <a:lumOff val="25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7" name="Rectangle 6"/>
          <p:cNvSpPr/>
          <p:nvPr userDrawn="1"/>
        </p:nvSpPr>
        <p:spPr>
          <a:xfrm flipV="1">
            <a:off x="0" y="2590800"/>
            <a:ext cx="2590800" cy="16764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descr="ipcc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800" y="2724150"/>
            <a:ext cx="1600200" cy="933450"/>
          </a:xfrm>
          <a:prstGeom prst="rect">
            <a:avLst/>
          </a:prstGeom>
        </p:spPr>
      </p:pic>
      <p:sp>
        <p:nvSpPr>
          <p:cNvPr id="10" name="TextBox 9"/>
          <p:cNvSpPr txBox="1"/>
          <p:nvPr userDrawn="1"/>
        </p:nvSpPr>
        <p:spPr>
          <a:xfrm>
            <a:off x="228600" y="3657600"/>
            <a:ext cx="2514600" cy="523220"/>
          </a:xfrm>
          <a:prstGeom prst="rect">
            <a:avLst/>
          </a:prstGeom>
          <a:noFill/>
          <a:effectLst/>
        </p:spPr>
        <p:txBody>
          <a:bodyPr wrap="square" rtlCol="0">
            <a:spAutoFit/>
          </a:bodyPr>
          <a:lstStyle/>
          <a:p>
            <a:r>
              <a:rPr lang="en-US" sz="1400" dirty="0">
                <a:solidFill>
                  <a:srgbClr val="404040"/>
                </a:solidFill>
                <a:latin typeface="Calibri"/>
                <a:cs typeface="Calibri"/>
              </a:rPr>
              <a:t>Chairman, Intergovernmental Panel on Climate </a:t>
            </a:r>
            <a:r>
              <a:rPr lang="en-US" sz="1400" dirty="0" smtClean="0">
                <a:solidFill>
                  <a:srgbClr val="404040"/>
                </a:solidFill>
                <a:latin typeface="Calibri"/>
                <a:cs typeface="Calibri"/>
              </a:rPr>
              <a:t>Change</a:t>
            </a:r>
            <a:endParaRPr lang="en-US" sz="1400" dirty="0">
              <a:solidFill>
                <a:srgbClr val="404040"/>
              </a:solidFill>
              <a:latin typeface="Calibri"/>
              <a:cs typeface="Calibri"/>
            </a:endParaRPr>
          </a:p>
        </p:txBody>
      </p:sp>
      <p:sp>
        <p:nvSpPr>
          <p:cNvPr id="14" name="Content Placeholder 17"/>
          <p:cNvSpPr>
            <a:spLocks noGrp="1"/>
          </p:cNvSpPr>
          <p:nvPr>
            <p:ph sz="quarter" idx="10"/>
          </p:nvPr>
        </p:nvSpPr>
        <p:spPr>
          <a:xfrm>
            <a:off x="2743200" y="2438400"/>
            <a:ext cx="5791200" cy="1371600"/>
          </a:xfrm>
        </p:spPr>
        <p:txBody>
          <a:bodyPr anchor="ctr">
            <a:noAutofit/>
          </a:bodyPr>
          <a:lstStyle>
            <a:lvl1pPr marL="0" indent="0">
              <a:buNone/>
              <a:defRPr sz="2800" b="1">
                <a:solidFill>
                  <a:schemeClr val="bg1"/>
                </a:solidFill>
              </a:defRPr>
            </a:lvl1pPr>
            <a:lvl2pPr marL="457200" indent="0">
              <a:buNone/>
              <a:defRPr sz="2800" b="1">
                <a:solidFill>
                  <a:schemeClr val="bg1"/>
                </a:solidFill>
              </a:defRPr>
            </a:lvl2pPr>
            <a:lvl3pPr marL="914400" indent="0">
              <a:buNone/>
              <a:defRPr sz="2800" b="1">
                <a:solidFill>
                  <a:schemeClr val="bg1"/>
                </a:solidFill>
              </a:defRPr>
            </a:lvl3pPr>
            <a:lvl4pPr marL="1371600" indent="0">
              <a:buNone/>
              <a:defRPr sz="2800" b="1">
                <a:solidFill>
                  <a:schemeClr val="bg1"/>
                </a:solidFill>
              </a:defRPr>
            </a:lvl4pPr>
            <a:lvl5pPr marL="1828800" indent="0">
              <a:buNone/>
              <a:defRPr sz="2800" b="1">
                <a:solidFill>
                  <a:schemeClr val="bg1"/>
                </a:solidFill>
              </a:defRPr>
            </a:lvl5pPr>
          </a:lstStyle>
          <a:p>
            <a:pPr lvl="0"/>
            <a:r>
              <a:rPr lang="en-US" dirty="0" smtClean="0"/>
              <a:t>Click to edit Master text styles</a:t>
            </a:r>
          </a:p>
        </p:txBody>
      </p:sp>
      <p:sp>
        <p:nvSpPr>
          <p:cNvPr id="15" name="Content Placeholder 20"/>
          <p:cNvSpPr>
            <a:spLocks noGrp="1"/>
          </p:cNvSpPr>
          <p:nvPr>
            <p:ph sz="quarter" idx="12"/>
          </p:nvPr>
        </p:nvSpPr>
        <p:spPr>
          <a:xfrm>
            <a:off x="2743200" y="3886200"/>
            <a:ext cx="5791200" cy="381000"/>
          </a:xfrm>
        </p:spPr>
        <p:txBody>
          <a:bodyPr anchor="ctr">
            <a:noAutofit/>
          </a:bodyPr>
          <a:lstStyle>
            <a:lvl1pPr marL="0" indent="0">
              <a:buNone/>
              <a:defRPr sz="2000" b="1">
                <a:solidFill>
                  <a:srgbClr val="FFFFFF"/>
                </a:solidFill>
              </a:defRPr>
            </a:lvl1pPr>
            <a:lvl2pPr marL="457200" indent="0">
              <a:buNone/>
              <a:defRPr sz="1800" b="1">
                <a:solidFill>
                  <a:schemeClr val="tx1">
                    <a:lumMod val="75000"/>
                    <a:lumOff val="25000"/>
                  </a:schemeClr>
                </a:solidFill>
              </a:defRPr>
            </a:lvl2pPr>
            <a:lvl3pPr>
              <a:defRPr sz="1800" b="1">
                <a:solidFill>
                  <a:schemeClr val="tx1">
                    <a:lumMod val="75000"/>
                    <a:lumOff val="25000"/>
                  </a:schemeClr>
                </a:solidFill>
              </a:defRPr>
            </a:lvl3pPr>
            <a:lvl4pPr>
              <a:defRPr sz="1800" b="1">
                <a:solidFill>
                  <a:schemeClr val="tx1">
                    <a:lumMod val="75000"/>
                    <a:lumOff val="25000"/>
                  </a:schemeClr>
                </a:solidFill>
              </a:defRPr>
            </a:lvl4pPr>
            <a:lvl5pPr>
              <a:defRPr sz="1800" b="1">
                <a:solidFill>
                  <a:schemeClr val="tx1">
                    <a:lumMod val="75000"/>
                    <a:lumOff val="25000"/>
                  </a:schemeClr>
                </a:solidFill>
              </a:defRPr>
            </a:lvl5pPr>
          </a:lstStyle>
          <a:p>
            <a:pPr lvl="0"/>
            <a:r>
              <a:rPr lang="en-US" dirty="0" smtClean="0"/>
              <a:t>Click to edit Master text styles</a:t>
            </a:r>
            <a:endParaRPr lang="en-US" dirty="0"/>
          </a:p>
        </p:txBody>
      </p:sp>
      <p:sp>
        <p:nvSpPr>
          <p:cNvPr id="16" name="Content Placeholder 2"/>
          <p:cNvSpPr>
            <a:spLocks noGrp="1"/>
          </p:cNvSpPr>
          <p:nvPr>
            <p:ph idx="1"/>
          </p:nvPr>
        </p:nvSpPr>
        <p:spPr>
          <a:xfrm>
            <a:off x="2743200" y="4343401"/>
            <a:ext cx="5791200" cy="457200"/>
          </a:xfrm>
        </p:spPr>
        <p:txBody>
          <a:bodyPr>
            <a:normAutofit/>
          </a:bodyPr>
          <a:lstStyle>
            <a:lvl1pPr marL="0" indent="0">
              <a:spcBef>
                <a:spcPts val="1200"/>
              </a:spcBef>
              <a:buFont typeface="Arial"/>
              <a:buNone/>
              <a:defRPr sz="1400">
                <a:solidFill>
                  <a:srgbClr val="FFFFFF"/>
                </a:solidFill>
                <a:latin typeface="Calibri"/>
                <a:cs typeface="Calibri"/>
              </a:defRPr>
            </a:lvl1pPr>
            <a:lvl2pPr marL="465138" indent="-233363">
              <a:spcBef>
                <a:spcPts val="1200"/>
              </a:spcBef>
              <a:buFont typeface="Arial"/>
              <a:buChar char="•"/>
              <a:defRPr sz="1400">
                <a:solidFill>
                  <a:srgbClr val="FFFFFF"/>
                </a:solidFill>
                <a:latin typeface="Calibri"/>
                <a:cs typeface="Calibri"/>
              </a:defRPr>
            </a:lvl2pPr>
            <a:lvl3pPr marL="682625" indent="-174625">
              <a:spcBef>
                <a:spcPts val="1200"/>
              </a:spcBef>
              <a:buFont typeface="Arial"/>
              <a:buChar char="•"/>
              <a:defRPr sz="1400">
                <a:solidFill>
                  <a:srgbClr val="FFFFFF"/>
                </a:solidFill>
                <a:latin typeface="Calibri"/>
                <a:cs typeface="Calibri"/>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3174179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4"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l="19781" r="6043" b="1099"/>
          <a:stretch/>
        </p:blipFill>
        <p:spPr>
          <a:xfrm>
            <a:off x="0" y="0"/>
            <a:ext cx="9144000" cy="6857999"/>
          </a:xfrm>
          <a:prstGeom prst="rect">
            <a:avLst/>
          </a:prstGeom>
        </p:spPr>
      </p:pic>
      <p:sp>
        <p:nvSpPr>
          <p:cNvPr id="13" name="Right Triangle 12"/>
          <p:cNvSpPr/>
          <p:nvPr userDrawn="1"/>
        </p:nvSpPr>
        <p:spPr>
          <a:xfrm rot="16200000">
            <a:off x="1409699" y="2628900"/>
            <a:ext cx="3657599" cy="4800601"/>
          </a:xfrm>
          <a:prstGeom prst="rtTriangle">
            <a:avLst/>
          </a:prstGeom>
          <a:solidFill>
            <a:schemeClr val="accent6">
              <a:lumMod val="75000"/>
              <a:alpha val="8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Diagonal Stripe 13"/>
          <p:cNvSpPr/>
          <p:nvPr userDrawn="1"/>
        </p:nvSpPr>
        <p:spPr>
          <a:xfrm flipV="1">
            <a:off x="-8443" y="2362200"/>
            <a:ext cx="4695469" cy="4495800"/>
          </a:xfrm>
          <a:prstGeom prst="diagStripe">
            <a:avLst/>
          </a:prstGeom>
          <a:solidFill>
            <a:srgbClr val="E46C0A">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5" name="Right Triangle 14"/>
          <p:cNvSpPr/>
          <p:nvPr userDrawn="1"/>
        </p:nvSpPr>
        <p:spPr>
          <a:xfrm rot="10800000">
            <a:off x="2498898" y="-10869"/>
            <a:ext cx="6645102" cy="68580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ontent Placeholder 8"/>
          <p:cNvSpPr>
            <a:spLocks noGrp="1"/>
          </p:cNvSpPr>
          <p:nvPr>
            <p:ph sz="quarter" idx="10"/>
          </p:nvPr>
        </p:nvSpPr>
        <p:spPr>
          <a:xfrm>
            <a:off x="2476500" y="1790700"/>
            <a:ext cx="4191000" cy="3276600"/>
          </a:xfrm>
          <a:solidFill>
            <a:schemeClr val="tx1">
              <a:lumMod val="75000"/>
              <a:lumOff val="25000"/>
              <a:alpha val="88000"/>
            </a:schemeClr>
          </a:solidFill>
        </p:spPr>
        <p:txBody>
          <a:bodyPr anchor="ctr">
            <a:normAutofit/>
          </a:bodyPr>
          <a:lstStyle>
            <a:lvl1pPr marL="0" indent="0" algn="ctr">
              <a:buNone/>
              <a:defRPr sz="2800" i="1">
                <a:solidFill>
                  <a:srgbClr val="FFFFFF"/>
                </a:solidFill>
              </a:defRPr>
            </a:lvl1pPr>
            <a:lvl2pPr algn="ctr">
              <a:defRPr sz="2800" i="1">
                <a:solidFill>
                  <a:srgbClr val="FFFFFF"/>
                </a:solidFill>
              </a:defRPr>
            </a:lvl2pPr>
            <a:lvl3pPr algn="ctr">
              <a:defRPr sz="2800" i="1">
                <a:solidFill>
                  <a:srgbClr val="FFFFFF"/>
                </a:solidFill>
              </a:defRPr>
            </a:lvl3pPr>
            <a:lvl4pPr algn="ctr">
              <a:defRPr sz="2800" i="1">
                <a:solidFill>
                  <a:srgbClr val="FFFFFF"/>
                </a:solidFill>
              </a:defRPr>
            </a:lvl4pPr>
            <a:lvl5pPr algn="ctr">
              <a:defRPr sz="2800" i="1">
                <a:solidFill>
                  <a:srgbClr val="FFFFFF"/>
                </a:solidFill>
              </a:defRPr>
            </a:lvl5pPr>
          </a:lstStyle>
          <a:p>
            <a:pPr lvl="0"/>
            <a:r>
              <a:rPr lang="en-US" dirty="0" smtClean="0"/>
              <a:t>Click to edit Master text styles</a:t>
            </a:r>
          </a:p>
        </p:txBody>
      </p:sp>
    </p:spTree>
    <p:extLst>
      <p:ext uri="{BB962C8B-B14F-4D97-AF65-F5344CB8AC3E}">
        <p14:creationId xmlns:p14="http://schemas.microsoft.com/office/powerpoint/2010/main" val="3147889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l="19781" r="6043" b="1099"/>
          <a:stretch/>
        </p:blipFill>
        <p:spPr>
          <a:xfrm>
            <a:off x="0" y="0"/>
            <a:ext cx="9144000" cy="6857999"/>
          </a:xfrm>
          <a:prstGeom prst="rect">
            <a:avLst/>
          </a:prstGeom>
        </p:spPr>
      </p:pic>
    </p:spTree>
    <p:extLst>
      <p:ext uri="{BB962C8B-B14F-4D97-AF65-F5344CB8AC3E}">
        <p14:creationId xmlns:p14="http://schemas.microsoft.com/office/powerpoint/2010/main" val="32860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10" name="Picture 9" descr="ipcc_log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6200" y="6333881"/>
            <a:ext cx="838200" cy="488950"/>
          </a:xfrm>
          <a:prstGeom prst="rect">
            <a:avLst/>
          </a:prstGeom>
        </p:spPr>
      </p:pic>
      <p:grpSp>
        <p:nvGrpSpPr>
          <p:cNvPr id="30" name="Group 29"/>
          <p:cNvGrpSpPr/>
          <p:nvPr userDrawn="1"/>
        </p:nvGrpSpPr>
        <p:grpSpPr>
          <a:xfrm>
            <a:off x="0" y="-1371600"/>
            <a:ext cx="9601200" cy="6781800"/>
            <a:chOff x="0" y="-1371600"/>
            <a:chExt cx="9601200" cy="6781800"/>
          </a:xfrm>
        </p:grpSpPr>
        <p:pic>
          <p:nvPicPr>
            <p:cNvPr id="5" name="Picture 4" descr="drought1-e13475779758321.jpeg"/>
            <p:cNvPicPr>
              <a:picLocks noChangeAspect="1"/>
            </p:cNvPicPr>
            <p:nvPr userDrawn="1"/>
          </p:nvPicPr>
          <p:blipFill rotWithShape="1">
            <a:blip r:embed="rId3" cstate="print">
              <a:extLst>
                <a:ext uri="{28A0092B-C50C-407E-A947-70E740481C1C}">
                  <a14:useLocalDpi xmlns:a14="http://schemas.microsoft.com/office/drawing/2010/main" val="0"/>
                </a:ext>
              </a:extLst>
            </a:blip>
            <a:srcRect t="53767" b="10391"/>
            <a:stretch/>
          </p:blipFill>
          <p:spPr>
            <a:xfrm>
              <a:off x="0" y="1"/>
              <a:ext cx="9144000" cy="1600200"/>
            </a:xfrm>
            <a:prstGeom prst="rect">
              <a:avLst/>
            </a:prstGeom>
          </p:spPr>
        </p:pic>
        <p:sp>
          <p:nvSpPr>
            <p:cNvPr id="28" name="Rectangle 27"/>
            <p:cNvSpPr/>
            <p:nvPr userDrawn="1"/>
          </p:nvSpPr>
          <p:spPr>
            <a:xfrm>
              <a:off x="0" y="0"/>
              <a:ext cx="9144000" cy="838200"/>
            </a:xfrm>
            <a:prstGeom prst="rect">
              <a:avLst/>
            </a:prstGeom>
            <a:solidFill>
              <a:schemeClr val="accent6">
                <a:lumMod val="75000"/>
                <a:alpha val="53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Right Triangle 22"/>
            <p:cNvSpPr/>
            <p:nvPr userDrawn="1"/>
          </p:nvSpPr>
          <p:spPr>
            <a:xfrm rot="5400000" flipH="1">
              <a:off x="571501" y="-1866901"/>
              <a:ext cx="3657599" cy="4800601"/>
            </a:xfrm>
            <a:prstGeom prst="rtTriangle">
              <a:avLst/>
            </a:prstGeom>
            <a:solidFill>
              <a:schemeClr val="accent6">
                <a:lumMod val="75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Diagonal Stripe 23"/>
            <p:cNvSpPr/>
            <p:nvPr userDrawn="1"/>
          </p:nvSpPr>
          <p:spPr>
            <a:xfrm>
              <a:off x="0" y="-228600"/>
              <a:ext cx="6172200" cy="5486400"/>
            </a:xfrm>
            <a:prstGeom prst="diagStripe">
              <a:avLst>
                <a:gd name="adj" fmla="val 42810"/>
              </a:avLst>
            </a:prstGeom>
            <a:solidFill>
              <a:srgbClr val="E46C0A">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7" name="Rectangle 26"/>
            <p:cNvSpPr/>
            <p:nvPr userDrawn="1"/>
          </p:nvSpPr>
          <p:spPr>
            <a:xfrm>
              <a:off x="0" y="1600200"/>
              <a:ext cx="9144000" cy="381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ight Triangle 24"/>
            <p:cNvSpPr/>
            <p:nvPr userDrawn="1"/>
          </p:nvSpPr>
          <p:spPr>
            <a:xfrm>
              <a:off x="5486400" y="0"/>
              <a:ext cx="1600200" cy="16002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ight Triangle 25"/>
            <p:cNvSpPr/>
            <p:nvPr userDrawn="1"/>
          </p:nvSpPr>
          <p:spPr>
            <a:xfrm>
              <a:off x="6400800" y="-1371600"/>
              <a:ext cx="3200400" cy="2971800"/>
            </a:xfrm>
            <a:prstGeom prst="rtTriangle">
              <a:avLst/>
            </a:prstGeom>
            <a:solidFill>
              <a:schemeClr val="accent6">
                <a:lumMod val="75000"/>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0" y="838200"/>
              <a:ext cx="9144000" cy="762000"/>
            </a:xfrm>
            <a:prstGeom prst="rect">
              <a:avLst/>
            </a:prstGeom>
            <a:solidFill>
              <a:srgbClr val="404040">
                <a:alpha val="81000"/>
              </a:srgb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8" name="Content Placeholder 17"/>
          <p:cNvSpPr>
            <a:spLocks noGrp="1"/>
          </p:cNvSpPr>
          <p:nvPr>
            <p:ph sz="quarter" idx="10"/>
          </p:nvPr>
        </p:nvSpPr>
        <p:spPr>
          <a:xfrm>
            <a:off x="228600" y="152400"/>
            <a:ext cx="8610600" cy="685800"/>
          </a:xfrm>
        </p:spPr>
        <p:txBody>
          <a:bodyPr>
            <a:noAutofit/>
          </a:bodyPr>
          <a:lstStyle>
            <a:lvl1pPr marL="0" indent="0">
              <a:buNone/>
              <a:defRPr sz="2800" b="1">
                <a:solidFill>
                  <a:schemeClr val="bg1"/>
                </a:solidFill>
              </a:defRPr>
            </a:lvl1pPr>
            <a:lvl2pPr marL="457200" indent="0">
              <a:buNone/>
              <a:defRPr sz="2800" b="1">
                <a:solidFill>
                  <a:schemeClr val="bg1"/>
                </a:solidFill>
              </a:defRPr>
            </a:lvl2pPr>
            <a:lvl3pPr marL="914400" indent="0">
              <a:buNone/>
              <a:defRPr sz="2800" b="1">
                <a:solidFill>
                  <a:schemeClr val="bg1"/>
                </a:solidFill>
              </a:defRPr>
            </a:lvl3pPr>
            <a:lvl4pPr marL="1371600" indent="0">
              <a:buNone/>
              <a:defRPr sz="2800" b="1">
                <a:solidFill>
                  <a:schemeClr val="bg1"/>
                </a:solidFill>
              </a:defRPr>
            </a:lvl4pPr>
            <a:lvl5pPr marL="1828800" indent="0">
              <a:buNone/>
              <a:defRPr sz="2800" b="1">
                <a:solidFill>
                  <a:schemeClr val="bg1"/>
                </a:solidFill>
              </a:defRPr>
            </a:lvl5pPr>
          </a:lstStyle>
          <a:p>
            <a:pPr lvl="0"/>
            <a:r>
              <a:rPr lang="en-US" dirty="0" smtClean="0"/>
              <a:t>Click to edit Master text styles</a:t>
            </a:r>
          </a:p>
        </p:txBody>
      </p:sp>
      <p:sp>
        <p:nvSpPr>
          <p:cNvPr id="21" name="Content Placeholder 20"/>
          <p:cNvSpPr>
            <a:spLocks noGrp="1"/>
          </p:cNvSpPr>
          <p:nvPr>
            <p:ph sz="quarter" idx="12"/>
          </p:nvPr>
        </p:nvSpPr>
        <p:spPr>
          <a:xfrm>
            <a:off x="228600" y="838200"/>
            <a:ext cx="8610600" cy="762000"/>
          </a:xfrm>
        </p:spPr>
        <p:txBody>
          <a:bodyPr anchor="ctr">
            <a:noAutofit/>
          </a:bodyPr>
          <a:lstStyle>
            <a:lvl1pPr marL="0" indent="0">
              <a:buNone/>
              <a:defRPr sz="1800" b="1">
                <a:solidFill>
                  <a:srgbClr val="FFFFFF"/>
                </a:solidFill>
              </a:defRPr>
            </a:lvl1pPr>
            <a:lvl2pPr marL="457200" indent="0">
              <a:buNone/>
              <a:defRPr sz="1800" b="1">
                <a:solidFill>
                  <a:schemeClr val="tx1">
                    <a:lumMod val="75000"/>
                    <a:lumOff val="25000"/>
                  </a:schemeClr>
                </a:solidFill>
              </a:defRPr>
            </a:lvl2pPr>
            <a:lvl3pPr>
              <a:defRPr sz="1800" b="1">
                <a:solidFill>
                  <a:schemeClr val="tx1">
                    <a:lumMod val="75000"/>
                    <a:lumOff val="25000"/>
                  </a:schemeClr>
                </a:solidFill>
              </a:defRPr>
            </a:lvl3pPr>
            <a:lvl4pPr>
              <a:defRPr sz="1800" b="1">
                <a:solidFill>
                  <a:schemeClr val="tx1">
                    <a:lumMod val="75000"/>
                    <a:lumOff val="25000"/>
                  </a:schemeClr>
                </a:solidFill>
              </a:defRPr>
            </a:lvl4pPr>
            <a:lvl5pPr>
              <a:defRPr sz="1800" b="1">
                <a:solidFill>
                  <a:schemeClr val="tx1">
                    <a:lumMod val="75000"/>
                    <a:lumOff val="25000"/>
                  </a:schemeClr>
                </a:solidFill>
              </a:defRPr>
            </a:lvl5pPr>
          </a:lstStyle>
          <a:p>
            <a:pPr lvl="0"/>
            <a:r>
              <a:rPr lang="en-US" dirty="0" smtClean="0"/>
              <a:t>Click to edit Master text styles</a:t>
            </a:r>
            <a:br>
              <a:rPr lang="en-US" dirty="0" smtClean="0"/>
            </a:br>
            <a:r>
              <a:rPr lang="en-US" dirty="0" smtClean="0"/>
              <a:t>Second level</a:t>
            </a:r>
            <a:endParaRPr lang="en-US" dirty="0"/>
          </a:p>
        </p:txBody>
      </p:sp>
      <p:sp>
        <p:nvSpPr>
          <p:cNvPr id="22" name="Slide Number Placeholder 3"/>
          <p:cNvSpPr txBox="1">
            <a:spLocks/>
          </p:cNvSpPr>
          <p:nvPr userDrawn="1"/>
        </p:nvSpPr>
        <p:spPr>
          <a:xfrm>
            <a:off x="7996260" y="6477000"/>
            <a:ext cx="9953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6FEC21-0755-42E9-A0F5-AF22FFD3FA84}" type="slidenum">
              <a:rPr lang="en-US" sz="1100" smtClean="0">
                <a:solidFill>
                  <a:prstClr val="black">
                    <a:lumMod val="95000"/>
                    <a:lumOff val="5000"/>
                  </a:prstClr>
                </a:solidFill>
              </a:rPr>
              <a:pPr/>
              <a:t>‹#›</a:t>
            </a:fld>
            <a:endParaRPr lang="en-US" sz="1100">
              <a:solidFill>
                <a:prstClr val="black">
                  <a:lumMod val="95000"/>
                  <a:lumOff val="5000"/>
                </a:prstClr>
              </a:solidFill>
            </a:endParaRPr>
          </a:p>
        </p:txBody>
      </p:sp>
      <p:sp>
        <p:nvSpPr>
          <p:cNvPr id="3" name="Content Placeholder 2"/>
          <p:cNvSpPr>
            <a:spLocks noGrp="1"/>
          </p:cNvSpPr>
          <p:nvPr>
            <p:ph idx="1"/>
          </p:nvPr>
        </p:nvSpPr>
        <p:spPr>
          <a:xfrm>
            <a:off x="304800" y="1828800"/>
            <a:ext cx="8229600" cy="4449763"/>
          </a:xfrm>
        </p:spPr>
        <p:txBody>
          <a:bodyPr>
            <a:normAutofit/>
          </a:bodyPr>
          <a:lstStyle>
            <a:lvl1pPr marL="0" indent="0">
              <a:spcBef>
                <a:spcPts val="1200"/>
              </a:spcBef>
              <a:buFont typeface="Arial"/>
              <a:buNone/>
              <a:defRPr sz="1600">
                <a:latin typeface="Calibri"/>
                <a:cs typeface="Calibri"/>
              </a:defRPr>
            </a:lvl1pPr>
            <a:lvl2pPr marL="465138" indent="-233363">
              <a:spcBef>
                <a:spcPts val="1200"/>
              </a:spcBef>
              <a:buFont typeface="Arial"/>
              <a:buChar char="•"/>
              <a:defRPr sz="1600">
                <a:latin typeface="Calibri"/>
                <a:cs typeface="Calibri"/>
              </a:defRPr>
            </a:lvl2pPr>
            <a:lvl3pPr marL="682625" indent="-174625">
              <a:spcBef>
                <a:spcPts val="1200"/>
              </a:spcBef>
              <a:buFont typeface="Arial"/>
              <a:buChar char="•"/>
              <a:defRPr sz="1600">
                <a:latin typeface="Calibri"/>
                <a:cs typeface="Calibri"/>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13804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4" name="Picture 13"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t="53767" b="10391"/>
          <a:stretch/>
        </p:blipFill>
        <p:spPr>
          <a:xfrm>
            <a:off x="0" y="1"/>
            <a:ext cx="9144000" cy="1600200"/>
          </a:xfrm>
          <a:prstGeom prst="rect">
            <a:avLst/>
          </a:prstGeom>
        </p:spPr>
      </p:pic>
      <p:sp>
        <p:nvSpPr>
          <p:cNvPr id="15" name="Rectangle 14"/>
          <p:cNvSpPr/>
          <p:nvPr userDrawn="1"/>
        </p:nvSpPr>
        <p:spPr>
          <a:xfrm>
            <a:off x="0" y="0"/>
            <a:ext cx="9144000" cy="838200"/>
          </a:xfrm>
          <a:prstGeom prst="rect">
            <a:avLst/>
          </a:prstGeom>
          <a:solidFill>
            <a:schemeClr val="accent6">
              <a:lumMod val="75000"/>
              <a:alpha val="53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Right Triangle 15"/>
          <p:cNvSpPr/>
          <p:nvPr userDrawn="1"/>
        </p:nvSpPr>
        <p:spPr>
          <a:xfrm rot="5400000" flipH="1">
            <a:off x="571501" y="-1866901"/>
            <a:ext cx="3657599" cy="4800601"/>
          </a:xfrm>
          <a:prstGeom prst="rtTriangle">
            <a:avLst/>
          </a:prstGeom>
          <a:solidFill>
            <a:schemeClr val="accent6">
              <a:lumMod val="75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Diagonal Stripe 16"/>
          <p:cNvSpPr/>
          <p:nvPr userDrawn="1"/>
        </p:nvSpPr>
        <p:spPr>
          <a:xfrm>
            <a:off x="0" y="-228600"/>
            <a:ext cx="6172200" cy="5486400"/>
          </a:xfrm>
          <a:prstGeom prst="diagStripe">
            <a:avLst>
              <a:gd name="adj" fmla="val 42810"/>
            </a:avLst>
          </a:prstGeom>
          <a:solidFill>
            <a:srgbClr val="E46C0A">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0" name="Right Triangle 19"/>
          <p:cNvSpPr/>
          <p:nvPr userDrawn="1"/>
        </p:nvSpPr>
        <p:spPr>
          <a:xfrm>
            <a:off x="5486400" y="0"/>
            <a:ext cx="1600200" cy="16002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ight Triangle 21"/>
          <p:cNvSpPr/>
          <p:nvPr userDrawn="1"/>
        </p:nvSpPr>
        <p:spPr>
          <a:xfrm>
            <a:off x="6400800" y="-1371600"/>
            <a:ext cx="3200400" cy="2971800"/>
          </a:xfrm>
          <a:prstGeom prst="rtTriangle">
            <a:avLst/>
          </a:prstGeom>
          <a:solidFill>
            <a:schemeClr val="accent6">
              <a:lumMod val="75000"/>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userDrawn="1"/>
        </p:nvSpPr>
        <p:spPr>
          <a:xfrm>
            <a:off x="0" y="838200"/>
            <a:ext cx="9144000" cy="4572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3"/>
          <p:cNvSpPr txBox="1">
            <a:spLocks/>
          </p:cNvSpPr>
          <p:nvPr userDrawn="1"/>
        </p:nvSpPr>
        <p:spPr>
          <a:xfrm>
            <a:off x="7996260" y="6477000"/>
            <a:ext cx="9953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6FEC21-0755-42E9-A0F5-AF22FFD3FA84}" type="slidenum">
              <a:rPr lang="en-US" sz="1100" smtClean="0">
                <a:solidFill>
                  <a:prstClr val="black">
                    <a:lumMod val="95000"/>
                    <a:lumOff val="5000"/>
                  </a:prstClr>
                </a:solidFill>
              </a:rPr>
              <a:pPr/>
              <a:t>‹#›</a:t>
            </a:fld>
            <a:endParaRPr lang="en-US" sz="1100">
              <a:solidFill>
                <a:prstClr val="black">
                  <a:lumMod val="95000"/>
                  <a:lumOff val="5000"/>
                </a:prstClr>
              </a:solidFill>
            </a:endParaRPr>
          </a:p>
        </p:txBody>
      </p:sp>
      <p:pic>
        <p:nvPicPr>
          <p:cNvPr id="13" name="Picture 12" descr="ipcc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96200" y="6333881"/>
            <a:ext cx="838200" cy="488950"/>
          </a:xfrm>
          <a:prstGeom prst="rect">
            <a:avLst/>
          </a:prstGeom>
        </p:spPr>
      </p:pic>
      <p:sp>
        <p:nvSpPr>
          <p:cNvPr id="23" name="Content Placeholder 17"/>
          <p:cNvSpPr>
            <a:spLocks noGrp="1"/>
          </p:cNvSpPr>
          <p:nvPr>
            <p:ph sz="quarter" idx="10"/>
          </p:nvPr>
        </p:nvSpPr>
        <p:spPr>
          <a:xfrm>
            <a:off x="228600" y="152400"/>
            <a:ext cx="8610600" cy="685800"/>
          </a:xfrm>
        </p:spPr>
        <p:txBody>
          <a:bodyPr>
            <a:noAutofit/>
          </a:bodyPr>
          <a:lstStyle>
            <a:lvl1pPr marL="0" indent="0">
              <a:buNone/>
              <a:defRPr sz="2800" b="1">
                <a:solidFill>
                  <a:schemeClr val="bg1"/>
                </a:solidFill>
              </a:defRPr>
            </a:lvl1pPr>
            <a:lvl2pPr marL="457200" indent="0">
              <a:buNone/>
              <a:defRPr sz="2800" b="1">
                <a:solidFill>
                  <a:schemeClr val="bg1"/>
                </a:solidFill>
              </a:defRPr>
            </a:lvl2pPr>
            <a:lvl3pPr marL="914400" indent="0">
              <a:buNone/>
              <a:defRPr sz="2800" b="1">
                <a:solidFill>
                  <a:schemeClr val="bg1"/>
                </a:solidFill>
              </a:defRPr>
            </a:lvl3pPr>
            <a:lvl4pPr marL="1371600" indent="0">
              <a:buNone/>
              <a:defRPr sz="2800" b="1">
                <a:solidFill>
                  <a:schemeClr val="bg1"/>
                </a:solidFill>
              </a:defRPr>
            </a:lvl4pPr>
            <a:lvl5pPr marL="1828800" indent="0">
              <a:buNone/>
              <a:defRPr sz="2800" b="1">
                <a:solidFill>
                  <a:schemeClr val="bg1"/>
                </a:solidFill>
              </a:defRPr>
            </a:lvl5pPr>
          </a:lstStyle>
          <a:p>
            <a:pPr lvl="0"/>
            <a:r>
              <a:rPr lang="en-US" dirty="0" smtClean="0"/>
              <a:t>Click to edit Master text styles</a:t>
            </a:r>
          </a:p>
        </p:txBody>
      </p:sp>
      <p:sp>
        <p:nvSpPr>
          <p:cNvPr id="24" name="Content Placeholder 2"/>
          <p:cNvSpPr>
            <a:spLocks noGrp="1"/>
          </p:cNvSpPr>
          <p:nvPr>
            <p:ph idx="1"/>
          </p:nvPr>
        </p:nvSpPr>
        <p:spPr>
          <a:xfrm>
            <a:off x="304800" y="1143000"/>
            <a:ext cx="8229600" cy="4449763"/>
          </a:xfrm>
        </p:spPr>
        <p:txBody>
          <a:bodyPr>
            <a:normAutofit/>
          </a:bodyPr>
          <a:lstStyle>
            <a:lvl1pPr marL="0" indent="0">
              <a:spcBef>
                <a:spcPts val="1200"/>
              </a:spcBef>
              <a:buFont typeface="Arial"/>
              <a:buNone/>
              <a:defRPr sz="1600">
                <a:latin typeface="Calibri"/>
                <a:cs typeface="Calibri"/>
              </a:defRPr>
            </a:lvl1pPr>
            <a:lvl2pPr marL="465138" indent="-233363">
              <a:spcBef>
                <a:spcPts val="1200"/>
              </a:spcBef>
              <a:buFont typeface="Arial"/>
              <a:buChar char="•"/>
              <a:defRPr sz="1600">
                <a:latin typeface="Calibri"/>
                <a:cs typeface="Calibri"/>
              </a:defRPr>
            </a:lvl2pPr>
            <a:lvl3pPr marL="682625" indent="-174625">
              <a:spcBef>
                <a:spcPts val="1200"/>
              </a:spcBef>
              <a:buFont typeface="Arial"/>
              <a:buChar char="•"/>
              <a:defRPr sz="1600">
                <a:latin typeface="Calibri"/>
                <a:cs typeface="Calibri"/>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589793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24" name="Group 23"/>
          <p:cNvGrpSpPr/>
          <p:nvPr userDrawn="1"/>
        </p:nvGrpSpPr>
        <p:grpSpPr>
          <a:xfrm>
            <a:off x="0" y="-1371600"/>
            <a:ext cx="9601200" cy="6858000"/>
            <a:chOff x="0" y="-1371600"/>
            <a:chExt cx="9601200" cy="6858000"/>
          </a:xfrm>
        </p:grpSpPr>
        <p:pic>
          <p:nvPicPr>
            <p:cNvPr id="25" name="Picture 24"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t="53767" b="10391"/>
            <a:stretch/>
          </p:blipFill>
          <p:spPr>
            <a:xfrm>
              <a:off x="0" y="1"/>
              <a:ext cx="9144000" cy="1600200"/>
            </a:xfrm>
            <a:prstGeom prst="rect">
              <a:avLst/>
            </a:prstGeom>
          </p:spPr>
        </p:pic>
        <p:sp>
          <p:nvSpPr>
            <p:cNvPr id="26" name="Rectangle 25"/>
            <p:cNvSpPr/>
            <p:nvPr userDrawn="1"/>
          </p:nvSpPr>
          <p:spPr>
            <a:xfrm>
              <a:off x="0" y="0"/>
              <a:ext cx="9144000" cy="838200"/>
            </a:xfrm>
            <a:prstGeom prst="rect">
              <a:avLst/>
            </a:prstGeom>
            <a:solidFill>
              <a:schemeClr val="accent6">
                <a:lumMod val="75000"/>
                <a:alpha val="53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Right Triangle 26"/>
            <p:cNvSpPr/>
            <p:nvPr userDrawn="1"/>
          </p:nvSpPr>
          <p:spPr>
            <a:xfrm rot="5400000" flipH="1">
              <a:off x="571501" y="-1866901"/>
              <a:ext cx="3657599" cy="4800601"/>
            </a:xfrm>
            <a:prstGeom prst="rtTriangle">
              <a:avLst/>
            </a:prstGeom>
            <a:solidFill>
              <a:schemeClr val="accent6">
                <a:lumMod val="75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Diagonal Stripe 27"/>
            <p:cNvSpPr/>
            <p:nvPr userDrawn="1"/>
          </p:nvSpPr>
          <p:spPr>
            <a:xfrm>
              <a:off x="0" y="-228600"/>
              <a:ext cx="6172200" cy="5486400"/>
            </a:xfrm>
            <a:prstGeom prst="diagStripe">
              <a:avLst>
                <a:gd name="adj" fmla="val 42810"/>
              </a:avLst>
            </a:prstGeom>
            <a:solidFill>
              <a:srgbClr val="E46C0A">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0" name="Right Triangle 29"/>
            <p:cNvSpPr/>
            <p:nvPr userDrawn="1"/>
          </p:nvSpPr>
          <p:spPr>
            <a:xfrm>
              <a:off x="5486400" y="0"/>
              <a:ext cx="1600200" cy="16002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ight Triangle 30"/>
            <p:cNvSpPr/>
            <p:nvPr userDrawn="1"/>
          </p:nvSpPr>
          <p:spPr>
            <a:xfrm>
              <a:off x="6400800" y="-1371600"/>
              <a:ext cx="3200400" cy="2971800"/>
            </a:xfrm>
            <a:prstGeom prst="rtTriangle">
              <a:avLst/>
            </a:prstGeom>
            <a:solidFill>
              <a:schemeClr val="accent6">
                <a:lumMod val="75000"/>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userDrawn="1"/>
          </p:nvSpPr>
          <p:spPr>
            <a:xfrm>
              <a:off x="0" y="1371600"/>
              <a:ext cx="9144000" cy="411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Slide Number Placeholder 3"/>
          <p:cNvSpPr txBox="1">
            <a:spLocks/>
          </p:cNvSpPr>
          <p:nvPr userDrawn="1"/>
        </p:nvSpPr>
        <p:spPr>
          <a:xfrm>
            <a:off x="7996260" y="6477000"/>
            <a:ext cx="9953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6FEC21-0755-42E9-A0F5-AF22FFD3FA84}" type="slidenum">
              <a:rPr lang="en-US" sz="1100" smtClean="0">
                <a:solidFill>
                  <a:prstClr val="black">
                    <a:lumMod val="95000"/>
                    <a:lumOff val="5000"/>
                  </a:prstClr>
                </a:solidFill>
              </a:rPr>
              <a:pPr/>
              <a:t>‹#›</a:t>
            </a:fld>
            <a:endParaRPr lang="en-US" sz="1100">
              <a:solidFill>
                <a:prstClr val="black">
                  <a:lumMod val="95000"/>
                  <a:lumOff val="5000"/>
                </a:prstClr>
              </a:solidFill>
            </a:endParaRPr>
          </a:p>
        </p:txBody>
      </p:sp>
      <p:pic>
        <p:nvPicPr>
          <p:cNvPr id="14" name="Picture 13" descr="ipcc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96200" y="6333881"/>
            <a:ext cx="838200" cy="488950"/>
          </a:xfrm>
          <a:prstGeom prst="rect">
            <a:avLst/>
          </a:prstGeom>
        </p:spPr>
      </p:pic>
      <p:sp>
        <p:nvSpPr>
          <p:cNvPr id="16" name="Content Placeholder 17"/>
          <p:cNvSpPr>
            <a:spLocks noGrp="1"/>
          </p:cNvSpPr>
          <p:nvPr>
            <p:ph sz="quarter" idx="10"/>
          </p:nvPr>
        </p:nvSpPr>
        <p:spPr>
          <a:xfrm>
            <a:off x="228600" y="152400"/>
            <a:ext cx="8610600" cy="685800"/>
          </a:xfrm>
        </p:spPr>
        <p:txBody>
          <a:bodyPr>
            <a:noAutofit/>
          </a:bodyPr>
          <a:lstStyle>
            <a:lvl1pPr marL="0" indent="0">
              <a:buNone/>
              <a:defRPr sz="2800" b="1">
                <a:solidFill>
                  <a:schemeClr val="bg1"/>
                </a:solidFill>
              </a:defRPr>
            </a:lvl1pPr>
            <a:lvl2pPr marL="457200" indent="0">
              <a:buNone/>
              <a:defRPr sz="2800" b="1">
                <a:solidFill>
                  <a:schemeClr val="bg1"/>
                </a:solidFill>
              </a:defRPr>
            </a:lvl2pPr>
            <a:lvl3pPr marL="914400" indent="0">
              <a:buNone/>
              <a:defRPr sz="2800" b="1">
                <a:solidFill>
                  <a:schemeClr val="bg1"/>
                </a:solidFill>
              </a:defRPr>
            </a:lvl3pPr>
            <a:lvl4pPr marL="1371600" indent="0">
              <a:buNone/>
              <a:defRPr sz="2800" b="1">
                <a:solidFill>
                  <a:schemeClr val="bg1"/>
                </a:solidFill>
              </a:defRPr>
            </a:lvl4pPr>
            <a:lvl5pPr marL="1828800" indent="0">
              <a:buNone/>
              <a:defRPr sz="2800" b="1">
                <a:solidFill>
                  <a:schemeClr val="bg1"/>
                </a:solidFill>
              </a:defRPr>
            </a:lvl5pPr>
          </a:lstStyle>
          <a:p>
            <a:pPr lvl="0"/>
            <a:r>
              <a:rPr lang="en-US" dirty="0" smtClean="0"/>
              <a:t>Click to edit Master text styles</a:t>
            </a:r>
          </a:p>
        </p:txBody>
      </p:sp>
      <p:sp>
        <p:nvSpPr>
          <p:cNvPr id="17" name="Content Placeholder 2"/>
          <p:cNvSpPr>
            <a:spLocks noGrp="1"/>
          </p:cNvSpPr>
          <p:nvPr>
            <p:ph idx="1"/>
          </p:nvPr>
        </p:nvSpPr>
        <p:spPr>
          <a:xfrm>
            <a:off x="304800" y="1752600"/>
            <a:ext cx="8229600" cy="4449763"/>
          </a:xfrm>
        </p:spPr>
        <p:txBody>
          <a:bodyPr>
            <a:normAutofit/>
          </a:bodyPr>
          <a:lstStyle>
            <a:lvl1pPr marL="0" indent="0">
              <a:spcBef>
                <a:spcPts val="1200"/>
              </a:spcBef>
              <a:buFont typeface="Arial"/>
              <a:buNone/>
              <a:defRPr sz="1600">
                <a:latin typeface="Calibri"/>
                <a:cs typeface="Calibri"/>
              </a:defRPr>
            </a:lvl1pPr>
            <a:lvl2pPr marL="465138" indent="-233363">
              <a:spcBef>
                <a:spcPts val="1200"/>
              </a:spcBef>
              <a:buFont typeface="Arial"/>
              <a:buChar char="•"/>
              <a:defRPr sz="1600">
                <a:latin typeface="Calibri"/>
                <a:cs typeface="Calibri"/>
              </a:defRPr>
            </a:lvl2pPr>
            <a:lvl3pPr marL="682625" indent="-174625">
              <a:spcBef>
                <a:spcPts val="1200"/>
              </a:spcBef>
              <a:buFont typeface="Arial"/>
              <a:buChar char="•"/>
              <a:defRPr sz="1600">
                <a:latin typeface="Calibri"/>
                <a:cs typeface="Calibri"/>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535104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25" name="Picture 24" descr="drought1-e13475779758321.jpeg"/>
          <p:cNvPicPr>
            <a:picLocks noChangeAspect="1"/>
          </p:cNvPicPr>
          <p:nvPr userDrawn="1"/>
        </p:nvPicPr>
        <p:blipFill rotWithShape="1">
          <a:blip r:embed="rId2" cstate="print">
            <a:extLst>
              <a:ext uri="{28A0092B-C50C-407E-A947-70E740481C1C}">
                <a14:useLocalDpi xmlns:a14="http://schemas.microsoft.com/office/drawing/2010/main" val="0"/>
              </a:ext>
            </a:extLst>
          </a:blip>
          <a:srcRect t="53028" b="-213"/>
          <a:stretch/>
        </p:blipFill>
        <p:spPr>
          <a:xfrm>
            <a:off x="0" y="1"/>
            <a:ext cx="9144000" cy="2136058"/>
          </a:xfrm>
          <a:prstGeom prst="rect">
            <a:avLst/>
          </a:prstGeom>
        </p:spPr>
      </p:pic>
      <p:sp>
        <p:nvSpPr>
          <p:cNvPr id="26" name="Rectangle 25"/>
          <p:cNvSpPr/>
          <p:nvPr userDrawn="1"/>
        </p:nvSpPr>
        <p:spPr>
          <a:xfrm>
            <a:off x="0" y="0"/>
            <a:ext cx="9144000" cy="2133600"/>
          </a:xfrm>
          <a:prstGeom prst="rect">
            <a:avLst/>
          </a:prstGeom>
          <a:solidFill>
            <a:schemeClr val="accent6">
              <a:lumMod val="75000"/>
              <a:alpha val="53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Right Triangle 26"/>
          <p:cNvSpPr/>
          <p:nvPr userDrawn="1"/>
        </p:nvSpPr>
        <p:spPr>
          <a:xfrm rot="5400000" flipH="1">
            <a:off x="571501" y="-1866901"/>
            <a:ext cx="3657599" cy="4800601"/>
          </a:xfrm>
          <a:prstGeom prst="rtTriangle">
            <a:avLst/>
          </a:prstGeom>
          <a:solidFill>
            <a:schemeClr val="accent6">
              <a:lumMod val="75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Diagonal Stripe 27"/>
          <p:cNvSpPr/>
          <p:nvPr userDrawn="1"/>
        </p:nvSpPr>
        <p:spPr>
          <a:xfrm>
            <a:off x="0" y="-228600"/>
            <a:ext cx="6172200" cy="5486400"/>
          </a:xfrm>
          <a:prstGeom prst="diagStripe">
            <a:avLst>
              <a:gd name="adj" fmla="val 42810"/>
            </a:avLst>
          </a:prstGeom>
          <a:solidFill>
            <a:srgbClr val="E46C0A">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0" name="Right Triangle 29"/>
          <p:cNvSpPr/>
          <p:nvPr userDrawn="1"/>
        </p:nvSpPr>
        <p:spPr>
          <a:xfrm>
            <a:off x="5486400" y="0"/>
            <a:ext cx="1600200" cy="1600200"/>
          </a:xfrm>
          <a:prstGeom prst="rtTriangle">
            <a:avLst/>
          </a:prstGeom>
          <a:solidFill>
            <a:schemeClr val="accent6">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ight Triangle 30"/>
          <p:cNvSpPr/>
          <p:nvPr userDrawn="1"/>
        </p:nvSpPr>
        <p:spPr>
          <a:xfrm>
            <a:off x="6400799" y="-1371600"/>
            <a:ext cx="3774831" cy="3505200"/>
          </a:xfrm>
          <a:prstGeom prst="rtTriangle">
            <a:avLst/>
          </a:prstGeom>
          <a:solidFill>
            <a:schemeClr val="accent6">
              <a:lumMod val="75000"/>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userDrawn="1"/>
        </p:nvSpPr>
        <p:spPr>
          <a:xfrm>
            <a:off x="0" y="2133600"/>
            <a:ext cx="9144000" cy="335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ontent Placeholder 17"/>
          <p:cNvSpPr>
            <a:spLocks noGrp="1"/>
          </p:cNvSpPr>
          <p:nvPr userDrawn="1">
            <p:ph sz="quarter" idx="10"/>
          </p:nvPr>
        </p:nvSpPr>
        <p:spPr>
          <a:xfrm>
            <a:off x="228600" y="152400"/>
            <a:ext cx="8610600" cy="685800"/>
          </a:xfrm>
        </p:spPr>
        <p:txBody>
          <a:bodyPr>
            <a:noAutofit/>
          </a:bodyPr>
          <a:lstStyle>
            <a:lvl1pPr marL="0" indent="0">
              <a:buNone/>
              <a:defRPr sz="2800" b="1">
                <a:solidFill>
                  <a:schemeClr val="bg1"/>
                </a:solidFill>
              </a:defRPr>
            </a:lvl1pPr>
            <a:lvl2pPr marL="457200" indent="0">
              <a:buNone/>
              <a:defRPr sz="2800" b="1">
                <a:solidFill>
                  <a:schemeClr val="bg1"/>
                </a:solidFill>
              </a:defRPr>
            </a:lvl2pPr>
            <a:lvl3pPr marL="914400" indent="0">
              <a:buNone/>
              <a:defRPr sz="2800" b="1">
                <a:solidFill>
                  <a:schemeClr val="bg1"/>
                </a:solidFill>
              </a:defRPr>
            </a:lvl3pPr>
            <a:lvl4pPr marL="1371600" indent="0">
              <a:buNone/>
              <a:defRPr sz="2800" b="1">
                <a:solidFill>
                  <a:schemeClr val="bg1"/>
                </a:solidFill>
              </a:defRPr>
            </a:lvl4pPr>
            <a:lvl5pPr marL="1828800" indent="0">
              <a:buNone/>
              <a:defRPr sz="2800" b="1">
                <a:solidFill>
                  <a:schemeClr val="bg1"/>
                </a:solidFill>
              </a:defRPr>
            </a:lvl5pPr>
          </a:lstStyle>
          <a:p>
            <a:pPr lvl="0"/>
            <a:r>
              <a:rPr lang="en-US" dirty="0" smtClean="0"/>
              <a:t>Click to edit Master text styles</a:t>
            </a:r>
          </a:p>
        </p:txBody>
      </p:sp>
      <p:sp>
        <p:nvSpPr>
          <p:cNvPr id="11" name="Slide Number Placeholder 3"/>
          <p:cNvSpPr txBox="1">
            <a:spLocks/>
          </p:cNvSpPr>
          <p:nvPr userDrawn="1"/>
        </p:nvSpPr>
        <p:spPr>
          <a:xfrm>
            <a:off x="7996260" y="6477000"/>
            <a:ext cx="9953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6FEC21-0755-42E9-A0F5-AF22FFD3FA84}" type="slidenum">
              <a:rPr lang="en-US" sz="1100" smtClean="0">
                <a:solidFill>
                  <a:prstClr val="black">
                    <a:lumMod val="95000"/>
                    <a:lumOff val="5000"/>
                  </a:prstClr>
                </a:solidFill>
              </a:rPr>
              <a:pPr/>
              <a:t>‹#›</a:t>
            </a:fld>
            <a:endParaRPr lang="en-US" sz="1100">
              <a:solidFill>
                <a:prstClr val="black">
                  <a:lumMod val="95000"/>
                  <a:lumOff val="5000"/>
                </a:prstClr>
              </a:solidFill>
            </a:endParaRPr>
          </a:p>
        </p:txBody>
      </p:sp>
      <p:pic>
        <p:nvPicPr>
          <p:cNvPr id="14" name="Picture 13" descr="ipcc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96200" y="6333881"/>
            <a:ext cx="838200" cy="488950"/>
          </a:xfrm>
          <a:prstGeom prst="rect">
            <a:avLst/>
          </a:prstGeom>
        </p:spPr>
      </p:pic>
      <p:sp>
        <p:nvSpPr>
          <p:cNvPr id="41" name="Rectangle 40"/>
          <p:cNvSpPr/>
          <p:nvPr userDrawn="1"/>
        </p:nvSpPr>
        <p:spPr>
          <a:xfrm>
            <a:off x="0" y="2362200"/>
            <a:ext cx="9144000" cy="381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userDrawn="1"/>
        </p:nvSpPr>
        <p:spPr>
          <a:xfrm>
            <a:off x="0" y="1371600"/>
            <a:ext cx="9144000" cy="762000"/>
          </a:xfrm>
          <a:prstGeom prst="rect">
            <a:avLst/>
          </a:prstGeom>
          <a:solidFill>
            <a:srgbClr val="404040">
              <a:alpha val="81000"/>
            </a:srgb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5" name="Content Placeholder 20"/>
          <p:cNvSpPr>
            <a:spLocks noGrp="1"/>
          </p:cNvSpPr>
          <p:nvPr userDrawn="1">
            <p:ph sz="quarter" idx="12"/>
          </p:nvPr>
        </p:nvSpPr>
        <p:spPr>
          <a:xfrm>
            <a:off x="228600" y="1371600"/>
            <a:ext cx="8610600" cy="762000"/>
          </a:xfrm>
        </p:spPr>
        <p:txBody>
          <a:bodyPr anchor="ctr">
            <a:noAutofit/>
          </a:bodyPr>
          <a:lstStyle>
            <a:lvl1pPr marL="0" indent="0">
              <a:buNone/>
              <a:defRPr sz="1800" b="1">
                <a:solidFill>
                  <a:srgbClr val="FFFFFF"/>
                </a:solidFill>
              </a:defRPr>
            </a:lvl1pPr>
            <a:lvl2pPr marL="457200" indent="0">
              <a:buNone/>
              <a:defRPr sz="1800" b="1">
                <a:solidFill>
                  <a:schemeClr val="tx1">
                    <a:lumMod val="75000"/>
                    <a:lumOff val="25000"/>
                  </a:schemeClr>
                </a:solidFill>
              </a:defRPr>
            </a:lvl2pPr>
            <a:lvl3pPr>
              <a:defRPr sz="1800" b="1">
                <a:solidFill>
                  <a:schemeClr val="tx1">
                    <a:lumMod val="75000"/>
                    <a:lumOff val="25000"/>
                  </a:schemeClr>
                </a:solidFill>
              </a:defRPr>
            </a:lvl3pPr>
            <a:lvl4pPr>
              <a:defRPr sz="1800" b="1">
                <a:solidFill>
                  <a:schemeClr val="tx1">
                    <a:lumMod val="75000"/>
                    <a:lumOff val="25000"/>
                  </a:schemeClr>
                </a:solidFill>
              </a:defRPr>
            </a:lvl4pPr>
            <a:lvl5pPr>
              <a:defRPr sz="1800" b="1">
                <a:solidFill>
                  <a:schemeClr val="tx1">
                    <a:lumMod val="75000"/>
                    <a:lumOff val="25000"/>
                  </a:schemeClr>
                </a:solidFill>
              </a:defRPr>
            </a:lvl5pPr>
          </a:lstStyle>
          <a:p>
            <a:pPr lvl="0"/>
            <a:r>
              <a:rPr lang="en-US" dirty="0" smtClean="0"/>
              <a:t>Click to edit Master text styles</a:t>
            </a:r>
            <a:br>
              <a:rPr lang="en-US" dirty="0" smtClean="0"/>
            </a:br>
            <a:r>
              <a:rPr lang="en-US" dirty="0" smtClean="0"/>
              <a:t>Second level</a:t>
            </a:r>
            <a:endParaRPr lang="en-US" dirty="0"/>
          </a:p>
        </p:txBody>
      </p:sp>
      <p:sp>
        <p:nvSpPr>
          <p:cNvPr id="46" name="Content Placeholder 2"/>
          <p:cNvSpPr>
            <a:spLocks noGrp="1"/>
          </p:cNvSpPr>
          <p:nvPr userDrawn="1">
            <p:ph idx="1"/>
          </p:nvPr>
        </p:nvSpPr>
        <p:spPr>
          <a:xfrm>
            <a:off x="304800" y="2408237"/>
            <a:ext cx="8229600" cy="4449763"/>
          </a:xfrm>
        </p:spPr>
        <p:txBody>
          <a:bodyPr>
            <a:normAutofit/>
          </a:bodyPr>
          <a:lstStyle>
            <a:lvl1pPr marL="0" indent="0">
              <a:spcBef>
                <a:spcPts val="1200"/>
              </a:spcBef>
              <a:buFont typeface="Arial"/>
              <a:buNone/>
              <a:defRPr sz="1600">
                <a:latin typeface="Calibri"/>
                <a:cs typeface="Calibri"/>
              </a:defRPr>
            </a:lvl1pPr>
            <a:lvl2pPr marL="465138" indent="-233363">
              <a:spcBef>
                <a:spcPts val="1200"/>
              </a:spcBef>
              <a:buFont typeface="Arial"/>
              <a:buChar char="•"/>
              <a:defRPr sz="1600">
                <a:latin typeface="Calibri"/>
                <a:cs typeface="Calibri"/>
              </a:defRPr>
            </a:lvl2pPr>
            <a:lvl3pPr marL="682625" indent="-174625">
              <a:spcBef>
                <a:spcPts val="1200"/>
              </a:spcBef>
              <a:buFont typeface="Arial"/>
              <a:buChar char="•"/>
              <a:defRPr sz="1600">
                <a:latin typeface="Calibri"/>
                <a:cs typeface="Calibri"/>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12384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4" name="Rectangle 43"/>
          <p:cNvSpPr/>
          <p:nvPr userDrawn="1"/>
        </p:nvSpPr>
        <p:spPr>
          <a:xfrm>
            <a:off x="0" y="0"/>
            <a:ext cx="9144000" cy="92869"/>
          </a:xfrm>
          <a:prstGeom prst="rect">
            <a:avLst/>
          </a:prstGeom>
          <a:solidFill>
            <a:srgbClr val="5492CD"/>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45" name="Rectangle 44"/>
          <p:cNvSpPr/>
          <p:nvPr userDrawn="1"/>
        </p:nvSpPr>
        <p:spPr>
          <a:xfrm>
            <a:off x="0" y="6765131"/>
            <a:ext cx="9144000" cy="92869"/>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Tree>
    <p:extLst>
      <p:ext uri="{BB962C8B-B14F-4D97-AF65-F5344CB8AC3E}">
        <p14:creationId xmlns:p14="http://schemas.microsoft.com/office/powerpoint/2010/main" val="19601905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pic>
        <p:nvPicPr>
          <p:cNvPr id="7" name="Picture 2" descr="D:\Bharat Motwani\IPCC\desktop-1[1].jpg"/>
          <p:cNvPicPr>
            <a:picLocks noChangeAspect="1" noChangeArrowheads="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0" y="-1"/>
            <a:ext cx="9144000" cy="9906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76200"/>
            <a:ext cx="8229600" cy="914400"/>
          </a:xfrm>
        </p:spPr>
        <p:txBody>
          <a:bodyPr lIns="18288" tIns="18288" rIns="18288" bIns="18288">
            <a:normAutofit/>
          </a:bodyPr>
          <a:lstStyle>
            <a:lvl1pPr algn="l">
              <a:defRPr sz="2600" b="1">
                <a:solidFill>
                  <a:schemeClr val="bg1"/>
                </a:solidFill>
                <a:latin typeface="Helvetic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1455060"/>
            <a:ext cx="8229600" cy="4525963"/>
          </a:xfrm>
        </p:spPr>
        <p:txBody>
          <a:bodyPr>
            <a:normAutofit/>
          </a:bodyPr>
          <a:lstStyle>
            <a:lvl1pPr marL="231775" indent="-231775">
              <a:spcBef>
                <a:spcPts val="1200"/>
              </a:spcBef>
              <a:buFont typeface="Wingdings" pitchFamily="2" charset="2"/>
              <a:buChar char="§"/>
              <a:defRPr sz="2600">
                <a:latin typeface="Helvetica" pitchFamily="34" charset="0"/>
              </a:defRPr>
            </a:lvl1pPr>
            <a:lvl2pPr marL="465138" indent="-233363">
              <a:spcBef>
                <a:spcPts val="1200"/>
              </a:spcBef>
              <a:defRPr sz="2400">
                <a:latin typeface="Helvetica" pitchFamily="34" charset="0"/>
              </a:defRPr>
            </a:lvl2pPr>
            <a:lvl3pPr marL="682625" indent="-174625">
              <a:spcBef>
                <a:spcPts val="1200"/>
              </a:spcBef>
              <a:defRPr sz="2200">
                <a:latin typeface="Helvetica" pitchFamily="34" charset="0"/>
              </a:defRPr>
            </a:lvl3pPr>
            <a:lvl4pPr>
              <a:defRPr sz="1800">
                <a:latin typeface="Helvetica" pitchFamily="34" charset="0"/>
              </a:defRPr>
            </a:lvl4pPr>
            <a:lvl5pPr>
              <a:defRPr sz="1800">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12"/>
          </p:nvPr>
        </p:nvSpPr>
        <p:spPr/>
        <p:txBody>
          <a:bodyPr/>
          <a:lstStyle>
            <a:lvl1pPr>
              <a:defRPr>
                <a:solidFill>
                  <a:schemeClr val="tx1">
                    <a:lumMod val="95000"/>
                    <a:lumOff val="5000"/>
                  </a:schemeClr>
                </a:solidFill>
              </a:defRPr>
            </a:lvl1pPr>
          </a:lstStyle>
          <a:p>
            <a:fld id="{9A6FEC21-0755-42E9-A0F5-AF22FFD3FA84}" type="slidenum">
              <a:rPr lang="en-US" smtClean="0"/>
              <a:pPr/>
              <a:t>‹#›</a:t>
            </a:fld>
            <a:endParaRPr lang="en-US"/>
          </a:p>
        </p:txBody>
      </p:sp>
      <p:sp>
        <p:nvSpPr>
          <p:cNvPr id="8" name="Rectangle 7"/>
          <p:cNvSpPr/>
          <p:nvPr userDrawn="1"/>
        </p:nvSpPr>
        <p:spPr>
          <a:xfrm>
            <a:off x="0" y="6770904"/>
            <a:ext cx="9144000" cy="914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665682"/>
            <a:ext cx="9144000" cy="914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507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35C11-D6AA-4D7D-B6DF-526CF5916350}" type="datetimeFigureOut">
              <a:rPr lang="en-US" smtClean="0"/>
              <a:pPr/>
              <a:t>6/27/2014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AE41B0-DB01-4D84-A287-BF0AF22F39CE}" type="slidenum">
              <a:rPr lang="en-US" smtClean="0"/>
              <a:pPr/>
              <a:t>‹#›</a:t>
            </a:fld>
            <a:endParaRPr lang="en-US"/>
          </a:p>
        </p:txBody>
      </p:sp>
    </p:spTree>
    <p:extLst>
      <p:ext uri="{BB962C8B-B14F-4D97-AF65-F5344CB8AC3E}">
        <p14:creationId xmlns:p14="http://schemas.microsoft.com/office/powerpoint/2010/main" val="3144549444"/>
      </p:ext>
    </p:extLst>
  </p:cSld>
  <p:clrMap bg1="lt1" tx1="dk1" bg2="lt2" tx2="dk2" accent1="accent1" accent2="accent2" accent3="accent3" accent4="accent4" accent5="accent5" accent6="accent6" hlink="hlink" folHlink="folHlink"/>
  <p:sldLayoutIdLst>
    <p:sldLayoutId id="2147483678" r:id="rId1"/>
    <p:sldLayoutId id="2147483660" r:id="rId2"/>
    <p:sldLayoutId id="2147483679" r:id="rId3"/>
    <p:sldLayoutId id="2147483674" r:id="rId4"/>
    <p:sldLayoutId id="2147483676" r:id="rId5"/>
    <p:sldLayoutId id="2147483675" r:id="rId6"/>
    <p:sldLayoutId id="2147483677" r:id="rId7"/>
    <p:sldLayoutId id="2147483680" r:id="rId8"/>
    <p:sldLayoutId id="2147483681"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743200" y="2286000"/>
            <a:ext cx="6400800" cy="1676400"/>
          </a:xfrm>
        </p:spPr>
        <p:txBody>
          <a:bodyPr/>
          <a:lstStyle/>
          <a:p>
            <a:pPr>
              <a:spcBef>
                <a:spcPts val="0"/>
              </a:spcBef>
            </a:pPr>
            <a:r>
              <a:rPr lang="en-US" sz="2400" dirty="0" smtClean="0"/>
              <a:t>UN Public Lecture</a:t>
            </a:r>
          </a:p>
          <a:p>
            <a:pPr>
              <a:spcBef>
                <a:spcPts val="0"/>
              </a:spcBef>
            </a:pPr>
            <a:r>
              <a:rPr lang="en-US" sz="2400" dirty="0" smtClean="0"/>
              <a:t>Climate Change and Sustainable Energy For All</a:t>
            </a:r>
            <a:endParaRPr lang="en-US" sz="2400" dirty="0"/>
          </a:p>
        </p:txBody>
      </p:sp>
      <p:sp>
        <p:nvSpPr>
          <p:cNvPr id="3" name="Content Placeholder 2"/>
          <p:cNvSpPr>
            <a:spLocks noGrp="1"/>
          </p:cNvSpPr>
          <p:nvPr>
            <p:ph sz="quarter" idx="12"/>
          </p:nvPr>
        </p:nvSpPr>
        <p:spPr>
          <a:xfrm>
            <a:off x="2743200" y="3962400"/>
            <a:ext cx="5791200" cy="381000"/>
          </a:xfrm>
        </p:spPr>
        <p:txBody>
          <a:bodyPr/>
          <a:lstStyle/>
          <a:p>
            <a:r>
              <a:rPr lang="en-US" dirty="0" smtClean="0"/>
              <a:t>R. K. </a:t>
            </a:r>
            <a:r>
              <a:rPr lang="en-US" dirty="0" err="1" smtClean="0"/>
              <a:t>Pachauri</a:t>
            </a:r>
            <a:endParaRPr lang="en-US" dirty="0"/>
          </a:p>
        </p:txBody>
      </p:sp>
      <p:sp>
        <p:nvSpPr>
          <p:cNvPr id="4" name="Content Placeholder 3"/>
          <p:cNvSpPr>
            <a:spLocks noGrp="1"/>
          </p:cNvSpPr>
          <p:nvPr>
            <p:ph idx="1"/>
          </p:nvPr>
        </p:nvSpPr>
        <p:spPr>
          <a:xfrm>
            <a:off x="2743200" y="4419600"/>
            <a:ext cx="5791200" cy="457200"/>
          </a:xfrm>
        </p:spPr>
        <p:txBody>
          <a:bodyPr/>
          <a:lstStyle/>
          <a:p>
            <a:r>
              <a:rPr lang="en-US" dirty="0" smtClean="0"/>
              <a:t>28 June 2014, New Delhi, India</a:t>
            </a:r>
          </a:p>
          <a:p>
            <a:endParaRPr lang="en-US" dirty="0"/>
          </a:p>
        </p:txBody>
      </p:sp>
    </p:spTree>
    <p:extLst>
      <p:ext uri="{BB962C8B-B14F-4D97-AF65-F5344CB8AC3E}">
        <p14:creationId xmlns:p14="http://schemas.microsoft.com/office/powerpoint/2010/main" val="11363902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Working Group I: The Physical Science Basis</a:t>
            </a:r>
            <a:endParaRPr lang="en-US" dirty="0"/>
          </a:p>
        </p:txBody>
      </p:sp>
      <p:sp>
        <p:nvSpPr>
          <p:cNvPr id="3" name="Content Placeholder 2"/>
          <p:cNvSpPr>
            <a:spLocks noGrp="1"/>
          </p:cNvSpPr>
          <p:nvPr>
            <p:ph sz="quarter" idx="12"/>
          </p:nvPr>
        </p:nvSpPr>
        <p:spPr/>
        <p:txBody>
          <a:bodyPr/>
          <a:lstStyle/>
          <a:p>
            <a:r>
              <a:rPr lang="en-US" dirty="0" smtClean="0"/>
              <a:t>Human influence of the climate system is clear</a:t>
            </a:r>
            <a:endParaRPr lang="en-US" dirty="0"/>
          </a:p>
        </p:txBody>
      </p:sp>
      <p:sp>
        <p:nvSpPr>
          <p:cNvPr id="4" name="Content Placeholder 3"/>
          <p:cNvSpPr>
            <a:spLocks noGrp="1"/>
          </p:cNvSpPr>
          <p:nvPr>
            <p:ph idx="1"/>
          </p:nvPr>
        </p:nvSpPr>
        <p:spPr>
          <a:xfrm>
            <a:off x="1219200" y="1828801"/>
            <a:ext cx="7315200" cy="3657600"/>
          </a:xfrm>
        </p:spPr>
        <p:txBody>
          <a:bodyPr>
            <a:normAutofit fontScale="77500" lnSpcReduction="20000"/>
          </a:bodyPr>
          <a:lstStyle/>
          <a:p>
            <a:pPr marL="285750" indent="-285750">
              <a:lnSpc>
                <a:spcPct val="120000"/>
              </a:lnSpc>
              <a:spcBef>
                <a:spcPts val="0"/>
              </a:spcBef>
            </a:pPr>
            <a:endParaRPr lang="en-US" sz="2600" dirty="0" smtClean="0"/>
          </a:p>
          <a:p>
            <a:pPr marL="285750" indent="-285750">
              <a:lnSpc>
                <a:spcPct val="120000"/>
              </a:lnSpc>
              <a:spcBef>
                <a:spcPts val="0"/>
              </a:spcBef>
              <a:buFont typeface="Arial"/>
              <a:buChar char="•"/>
            </a:pPr>
            <a:r>
              <a:rPr lang="en-US" sz="2600" dirty="0" smtClean="0"/>
              <a:t>95% certainty that human </a:t>
            </a:r>
            <a:r>
              <a:rPr lang="en-US" sz="2600" dirty="0"/>
              <a:t>influence has been the dominant cause of the observed warming since the mid-20th </a:t>
            </a:r>
            <a:r>
              <a:rPr lang="en-US" sz="2600" dirty="0" smtClean="0"/>
              <a:t>century</a:t>
            </a:r>
          </a:p>
          <a:p>
            <a:pPr marL="285750" indent="-285750">
              <a:lnSpc>
                <a:spcPct val="120000"/>
              </a:lnSpc>
              <a:spcBef>
                <a:spcPts val="0"/>
              </a:spcBef>
              <a:buFont typeface="Arial"/>
              <a:buChar char="•"/>
            </a:pPr>
            <a:endParaRPr lang="en-US" sz="2600" dirty="0" smtClean="0"/>
          </a:p>
          <a:p>
            <a:pPr marL="285750" indent="-285750">
              <a:lnSpc>
                <a:spcPct val="120000"/>
              </a:lnSpc>
              <a:spcBef>
                <a:spcPts val="0"/>
              </a:spcBef>
              <a:buFont typeface="Arial"/>
              <a:buChar char="•"/>
            </a:pPr>
            <a:r>
              <a:rPr lang="en-US" sz="2600" dirty="0" smtClean="0"/>
              <a:t>Since the 1950s, many of the observed changes are unprecedented over decades to millennia.</a:t>
            </a:r>
          </a:p>
          <a:p>
            <a:pPr marL="285750" indent="-285750">
              <a:lnSpc>
                <a:spcPct val="120000"/>
              </a:lnSpc>
              <a:spcBef>
                <a:spcPts val="0"/>
              </a:spcBef>
              <a:buFont typeface="Arial"/>
              <a:buChar char="•"/>
            </a:pPr>
            <a:endParaRPr lang="en-US" sz="2600" dirty="0"/>
          </a:p>
          <a:p>
            <a:pPr marL="285750" indent="-285750">
              <a:lnSpc>
                <a:spcPct val="120000"/>
              </a:lnSpc>
              <a:spcBef>
                <a:spcPts val="0"/>
              </a:spcBef>
              <a:buFont typeface="Arial"/>
              <a:buChar char="•"/>
            </a:pPr>
            <a:r>
              <a:rPr lang="en-US" sz="2800" dirty="0"/>
              <a:t>Human influence has been detected in warming of the atmosphere and the ocean, in changes in the global water cycle, in reductions in snow and ice, in global mean sea level rise, and in changes in some climate extremes </a:t>
            </a:r>
            <a:r>
              <a:rPr lang="en-US" sz="2600" dirty="0" smtClean="0"/>
              <a:t> </a:t>
            </a:r>
          </a:p>
          <a:p>
            <a:pPr marL="285750" indent="-285750">
              <a:lnSpc>
                <a:spcPct val="120000"/>
              </a:lnSpc>
              <a:spcBef>
                <a:spcPts val="0"/>
              </a:spcBef>
              <a:buFont typeface="Arial"/>
              <a:buChar char="•"/>
            </a:pPr>
            <a:endParaRPr lang="en-US" sz="2600" dirty="0" smtClean="0"/>
          </a:p>
          <a:p>
            <a:pPr marL="285750" indent="-285750">
              <a:lnSpc>
                <a:spcPct val="120000"/>
              </a:lnSpc>
              <a:spcBef>
                <a:spcPts val="0"/>
              </a:spcBef>
              <a:buFont typeface="Arial"/>
              <a:buChar char="•"/>
            </a:pPr>
            <a:endParaRPr lang="en-US" sz="2600" dirty="0"/>
          </a:p>
          <a:p>
            <a:pPr>
              <a:lnSpc>
                <a:spcPct val="80000"/>
              </a:lnSpc>
            </a:pPr>
            <a:endParaRPr lang="en-US" sz="2800" dirty="0"/>
          </a:p>
        </p:txBody>
      </p:sp>
      <p:sp>
        <p:nvSpPr>
          <p:cNvPr id="5"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35217404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idx="4294967295"/>
          </p:nvPr>
        </p:nvSpPr>
        <p:spPr>
          <a:xfrm>
            <a:off x="342900" y="152400"/>
            <a:ext cx="8801100" cy="523875"/>
          </a:xfrm>
          <a:noFill/>
          <a:ln w="9525">
            <a:noFill/>
            <a:miter lim="800000"/>
            <a:headEnd/>
            <a:tailEnd/>
          </a:ln>
          <a:effectLst/>
          <a:extLst/>
        </p:spPr>
        <p:txBody>
          <a:bodyPr vert="horz" wrap="square" lIns="45720" tIns="45720" rIns="45720" bIns="45720" numCol="1" anchor="t" anchorCtr="0" compatLnSpc="1">
            <a:prstTxWarp prst="textNoShape">
              <a:avLst/>
            </a:prstTxWarp>
            <a:spAutoFit/>
          </a:bodyPr>
          <a:lstStyle/>
          <a:p>
            <a:pPr algn="l"/>
            <a:r>
              <a:rPr lang="en-US" sz="2800" b="1" dirty="0">
                <a:solidFill>
                  <a:srgbClr val="FFFFFF"/>
                </a:solidFill>
                <a:latin typeface="Calibri"/>
                <a:cs typeface="Calibri"/>
              </a:rPr>
              <a:t>O</a:t>
            </a:r>
            <a:r>
              <a:rPr lang="en-US" sz="2800" b="1" dirty="0" smtClean="0">
                <a:solidFill>
                  <a:srgbClr val="FFFFFF"/>
                </a:solidFill>
                <a:latin typeface="Calibri"/>
                <a:cs typeface="Calibri"/>
              </a:rPr>
              <a:t>bserved changes in the climate system</a:t>
            </a:r>
            <a:endParaRPr lang="en-US" sz="2800" b="1" dirty="0">
              <a:solidFill>
                <a:srgbClr val="FFFFFF"/>
              </a:solidFill>
              <a:latin typeface="Calibri"/>
              <a:cs typeface="Calibri"/>
            </a:endParaRPr>
          </a:p>
        </p:txBody>
      </p:sp>
      <p:sp>
        <p:nvSpPr>
          <p:cNvPr id="6" name="Rectangle 3"/>
          <p:cNvSpPr txBox="1">
            <a:spLocks noChangeArrowheads="1"/>
          </p:cNvSpPr>
          <p:nvPr/>
        </p:nvSpPr>
        <p:spPr bwMode="auto">
          <a:xfrm>
            <a:off x="-228600" y="821140"/>
            <a:ext cx="4572000" cy="762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b="1">
                <a:solidFill>
                  <a:schemeClr val="lt1"/>
                </a:solidFill>
                <a:latin typeface="Helvetica"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Climate change is unequivocal </a:t>
            </a:r>
          </a:p>
        </p:txBody>
      </p:sp>
      <p:sp>
        <p:nvSpPr>
          <p:cNvPr id="9"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
        <p:nvSpPr>
          <p:cNvPr id="2" name="Rectangle 1"/>
          <p:cNvSpPr/>
          <p:nvPr/>
        </p:nvSpPr>
        <p:spPr>
          <a:xfrm>
            <a:off x="4876800" y="2133600"/>
            <a:ext cx="4000500" cy="3139321"/>
          </a:xfrm>
          <a:prstGeom prst="rect">
            <a:avLst/>
          </a:prstGeom>
        </p:spPr>
        <p:txBody>
          <a:bodyPr wrap="square">
            <a:spAutoFit/>
          </a:bodyPr>
          <a:lstStyle/>
          <a:p>
            <a:endParaRPr lang="en-US" dirty="0">
              <a:solidFill>
                <a:prstClr val="black"/>
              </a:solidFill>
              <a:latin typeface="Calibri"/>
              <a:cs typeface="Calibri"/>
            </a:endParaRPr>
          </a:p>
          <a:p>
            <a:pPr marL="285750" indent="-285750">
              <a:buFont typeface="Arial"/>
              <a:buChar char="•"/>
            </a:pPr>
            <a:r>
              <a:rPr lang="en-US" dirty="0" smtClean="0">
                <a:solidFill>
                  <a:prstClr val="black"/>
                </a:solidFill>
                <a:latin typeface="Calibri"/>
                <a:cs typeface="Calibri"/>
              </a:rPr>
              <a:t>The </a:t>
            </a:r>
            <a:r>
              <a:rPr lang="en-US" dirty="0">
                <a:solidFill>
                  <a:prstClr val="black"/>
                </a:solidFill>
                <a:latin typeface="Calibri"/>
                <a:cs typeface="Calibri"/>
              </a:rPr>
              <a:t>oceans have </a:t>
            </a:r>
            <a:r>
              <a:rPr lang="en-US" dirty="0" smtClean="0">
                <a:solidFill>
                  <a:prstClr val="black"/>
                </a:solidFill>
                <a:latin typeface="Calibri"/>
                <a:cs typeface="Calibri"/>
              </a:rPr>
              <a:t>warmed and risen</a:t>
            </a:r>
            <a:endParaRPr lang="en-US" dirty="0">
              <a:solidFill>
                <a:prstClr val="black"/>
              </a:solidFill>
              <a:latin typeface="Calibri"/>
              <a:cs typeface="Calibri"/>
            </a:endParaRPr>
          </a:p>
          <a:p>
            <a:pPr marL="285750" indent="-285750">
              <a:buFont typeface="Arial"/>
              <a:buChar char="•"/>
            </a:pPr>
            <a:endParaRPr lang="en-US" dirty="0">
              <a:solidFill>
                <a:prstClr val="black"/>
              </a:solidFill>
              <a:latin typeface="Calibri"/>
              <a:cs typeface="Calibri"/>
            </a:endParaRPr>
          </a:p>
          <a:p>
            <a:pPr marL="285750" indent="-285750">
              <a:buFont typeface="Arial"/>
              <a:buChar char="•"/>
            </a:pPr>
            <a:r>
              <a:rPr lang="en-US" dirty="0">
                <a:solidFill>
                  <a:prstClr val="black"/>
                </a:solidFill>
                <a:latin typeface="Calibri"/>
                <a:cs typeface="Calibri"/>
              </a:rPr>
              <a:t>The amounts of snow and ice have diminished</a:t>
            </a:r>
          </a:p>
          <a:p>
            <a:pPr marL="285750" indent="-285750">
              <a:buFont typeface="Arial"/>
              <a:buChar char="•"/>
            </a:pPr>
            <a:endParaRPr lang="en-US" dirty="0">
              <a:solidFill>
                <a:prstClr val="black"/>
              </a:solidFill>
              <a:latin typeface="Calibri"/>
              <a:cs typeface="Calibri"/>
            </a:endParaRPr>
          </a:p>
          <a:p>
            <a:pPr marL="285750" indent="-285750">
              <a:buFont typeface="Arial"/>
              <a:buChar char="•"/>
            </a:pPr>
            <a:r>
              <a:rPr lang="en-US" dirty="0">
                <a:solidFill>
                  <a:prstClr val="black"/>
                </a:solidFill>
                <a:latin typeface="Calibri"/>
                <a:cs typeface="Calibri"/>
              </a:rPr>
              <a:t>Sea level has risen</a:t>
            </a:r>
          </a:p>
          <a:p>
            <a:pPr marL="285750" indent="-285750">
              <a:buFont typeface="Arial"/>
              <a:buChar char="•"/>
            </a:pPr>
            <a:endParaRPr lang="en-US" dirty="0">
              <a:solidFill>
                <a:prstClr val="black"/>
              </a:solidFill>
              <a:latin typeface="Calibri"/>
              <a:cs typeface="Calibri"/>
            </a:endParaRPr>
          </a:p>
          <a:p>
            <a:pPr marL="285750" indent="-285750">
              <a:buFont typeface="Arial"/>
              <a:buChar char="•"/>
            </a:pPr>
            <a:r>
              <a:rPr lang="en-US" dirty="0">
                <a:solidFill>
                  <a:prstClr val="black"/>
                </a:solidFill>
                <a:latin typeface="Calibri"/>
                <a:cs typeface="Calibri"/>
              </a:rPr>
              <a:t>The concentrations of </a:t>
            </a:r>
            <a:r>
              <a:rPr lang="en-US" dirty="0" smtClean="0">
                <a:solidFill>
                  <a:prstClr val="black"/>
                </a:solidFill>
                <a:latin typeface="Calibri"/>
                <a:cs typeface="Calibri"/>
              </a:rPr>
              <a:t>greenhouse </a:t>
            </a:r>
            <a:r>
              <a:rPr lang="en-US" dirty="0">
                <a:solidFill>
                  <a:prstClr val="black"/>
                </a:solidFill>
                <a:latin typeface="Calibri"/>
                <a:cs typeface="Calibri"/>
              </a:rPr>
              <a:t>g</a:t>
            </a:r>
            <a:r>
              <a:rPr lang="en-US" dirty="0" smtClean="0">
                <a:solidFill>
                  <a:prstClr val="black"/>
                </a:solidFill>
                <a:latin typeface="Calibri"/>
                <a:cs typeface="Calibri"/>
              </a:rPr>
              <a:t>ases </a:t>
            </a:r>
            <a:r>
              <a:rPr lang="en-US" dirty="0">
                <a:solidFill>
                  <a:prstClr val="black"/>
                </a:solidFill>
                <a:latin typeface="Calibri"/>
                <a:cs typeface="Calibri"/>
              </a:rPr>
              <a:t>have increased</a:t>
            </a:r>
          </a:p>
          <a:p>
            <a:pPr marL="285750" indent="-285750">
              <a:buFont typeface="Wingdings" pitchFamily="2" charset="2"/>
              <a:buChar char="§"/>
            </a:pPr>
            <a:endParaRPr lang="en-US" dirty="0">
              <a:solidFill>
                <a:prstClr val="black"/>
              </a:solidFill>
              <a:latin typeface="Calibri"/>
              <a:cs typeface="Calibri"/>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87" y="1717314"/>
            <a:ext cx="4223413" cy="483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7222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304800" y="838200"/>
            <a:ext cx="7391400" cy="762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b="1">
                <a:solidFill>
                  <a:schemeClr val="lt1"/>
                </a:solidFill>
                <a:latin typeface="Helvetica"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dirty="0">
                <a:solidFill>
                  <a:schemeClr val="bg1"/>
                </a:solidFill>
                <a:latin typeface="Calibri"/>
                <a:cs typeface="Calibri"/>
              </a:rPr>
              <a:t>The concentrations of </a:t>
            </a:r>
            <a:r>
              <a:rPr lang="en-US" dirty="0" smtClean="0">
                <a:solidFill>
                  <a:schemeClr val="bg1"/>
                </a:solidFill>
                <a:latin typeface="Calibri"/>
                <a:cs typeface="Calibri"/>
              </a:rPr>
              <a:t>greenhouse gases have increased</a:t>
            </a:r>
            <a:endParaRPr lang="en-US" dirty="0">
              <a:solidFill>
                <a:schemeClr val="bg1"/>
              </a:solidFill>
              <a:latin typeface="Calibri"/>
              <a:cs typeface="Calibri"/>
            </a:endParaRPr>
          </a:p>
        </p:txBody>
      </p:sp>
      <p:sp>
        <p:nvSpPr>
          <p:cNvPr id="16" name="Title 1"/>
          <p:cNvSpPr txBox="1">
            <a:spLocks/>
          </p:cNvSpPr>
          <p:nvPr/>
        </p:nvSpPr>
        <p:spPr>
          <a:xfrm>
            <a:off x="306811" y="152400"/>
            <a:ext cx="8800795" cy="523220"/>
          </a:xfrm>
          <a:prstGeom prst="rect">
            <a:avLst/>
          </a:prstGeom>
          <a:noFill/>
          <a:ln w="9525">
            <a:noFill/>
            <a:miter lim="800000"/>
            <a:headEnd/>
            <a:tailEnd/>
          </a:ln>
          <a:effectLst/>
          <a:extLst/>
        </p:spPr>
        <p:txBody>
          <a:bodyPr vert="horz" wrap="square" lIns="45720" tIns="45720" rIns="45720" bIns="45720" numCol="1" rtlCol="0" anchor="t" anchorCtr="0" compatLnSpc="1">
            <a:prstTxWarp prst="textNoShape">
              <a:avLst/>
            </a:prstTxWarp>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chemeClr val="bg1"/>
                </a:solidFill>
                <a:latin typeface="Calibri"/>
                <a:cs typeface="Calibri"/>
              </a:rPr>
              <a:t>Warming of the climate system is unequivocal</a:t>
            </a:r>
            <a:endParaRPr lang="en-US" sz="2800" b="1" dirty="0">
              <a:solidFill>
                <a:schemeClr val="bg1"/>
              </a:solidFill>
              <a:latin typeface="Calibri"/>
              <a:cs typeface="Calibri"/>
            </a:endParaRPr>
          </a:p>
        </p:txBody>
      </p:sp>
      <p:sp>
        <p:nvSpPr>
          <p:cNvPr id="7" name="Rectangle 6"/>
          <p:cNvSpPr/>
          <p:nvPr/>
        </p:nvSpPr>
        <p:spPr>
          <a:xfrm>
            <a:off x="5865695" y="1541076"/>
            <a:ext cx="2985247" cy="369332"/>
          </a:xfrm>
          <a:prstGeom prst="rect">
            <a:avLst/>
          </a:prstGeom>
        </p:spPr>
        <p:txBody>
          <a:bodyPr wrap="square">
            <a:spAutoFit/>
          </a:bodyPr>
          <a:lstStyle/>
          <a:p>
            <a:pPr marL="342900" indent="-342900">
              <a:spcBef>
                <a:spcPts val="1600"/>
              </a:spcBef>
              <a:buClr>
                <a:srgbClr val="1F497D">
                  <a:lumMod val="50000"/>
                </a:srgbClr>
              </a:buClr>
              <a:buFont typeface="Wingdings" pitchFamily="2" charset="2"/>
              <a:buChar char="§"/>
              <a:defRPr/>
            </a:pPr>
            <a:endParaRPr lang="en-US" dirty="0">
              <a:solidFill>
                <a:prstClr val="black"/>
              </a:solidFill>
              <a:latin typeface="Helvetica" pitchFamily="34" charset="0"/>
            </a:endParaRPr>
          </a:p>
        </p:txBody>
      </p:sp>
      <p:sp>
        <p:nvSpPr>
          <p:cNvPr id="3" name="Rectangle 2"/>
          <p:cNvSpPr/>
          <p:nvPr/>
        </p:nvSpPr>
        <p:spPr>
          <a:xfrm>
            <a:off x="5943600" y="1219200"/>
            <a:ext cx="3200400" cy="646331"/>
          </a:xfrm>
          <a:prstGeom prst="rect">
            <a:avLst/>
          </a:prstGeom>
        </p:spPr>
        <p:txBody>
          <a:bodyPr wrap="square">
            <a:spAutoFit/>
          </a:bodyPr>
          <a:lstStyle/>
          <a:p>
            <a:endParaRPr lang="en-US" dirty="0">
              <a:solidFill>
                <a:prstClr val="black"/>
              </a:solidFill>
              <a:latin typeface="45 Helvetica Light"/>
            </a:endParaRPr>
          </a:p>
          <a:p>
            <a:endParaRPr lang="en-US" dirty="0">
              <a:solidFill>
                <a:prstClr val="black"/>
              </a:solidFill>
            </a:endParaRPr>
          </a:p>
        </p:txBody>
      </p:sp>
      <p:sp>
        <p:nvSpPr>
          <p:cNvPr id="9" name="Rectangle 8"/>
          <p:cNvSpPr/>
          <p:nvPr/>
        </p:nvSpPr>
        <p:spPr>
          <a:xfrm>
            <a:off x="4956412" y="2240753"/>
            <a:ext cx="4016375" cy="3785652"/>
          </a:xfrm>
          <a:prstGeom prst="rect">
            <a:avLst/>
          </a:prstGeom>
        </p:spPr>
        <p:txBody>
          <a:bodyPr wrap="square">
            <a:spAutoFit/>
          </a:bodyPr>
          <a:lstStyle/>
          <a:p>
            <a:pPr marL="285750" indent="-285750">
              <a:buFont typeface="Arial"/>
              <a:buChar char="•"/>
            </a:pPr>
            <a:r>
              <a:rPr lang="en-US" sz="2000" dirty="0">
                <a:cs typeface="Calibri"/>
              </a:rPr>
              <a:t>The atmospheric concentrations of CO2, methane, and nitrous oxide have increased to levels unprecedented in at least the past 800,000 years</a:t>
            </a:r>
            <a:r>
              <a:rPr lang="en-US" sz="2000" dirty="0" smtClean="0">
                <a:cs typeface="Calibri"/>
              </a:rPr>
              <a:t>.</a:t>
            </a:r>
          </a:p>
          <a:p>
            <a:endParaRPr lang="en-US" sz="2000" dirty="0">
              <a:solidFill>
                <a:prstClr val="black"/>
              </a:solidFill>
              <a:latin typeface="Calibri"/>
              <a:cs typeface="Calibri"/>
            </a:endParaRPr>
          </a:p>
          <a:p>
            <a:pPr marL="285750" indent="-285750">
              <a:buFont typeface="Arial"/>
              <a:buChar char="•"/>
            </a:pPr>
            <a:r>
              <a:rPr lang="en-US" sz="2000" dirty="0">
                <a:solidFill>
                  <a:prstClr val="black"/>
                </a:solidFill>
                <a:latin typeface="Calibri"/>
                <a:cs typeface="Calibri"/>
              </a:rPr>
              <a:t>The ocean has absorbed </a:t>
            </a:r>
            <a:r>
              <a:rPr lang="en-US" sz="2000" dirty="0" smtClean="0">
                <a:solidFill>
                  <a:prstClr val="black"/>
                </a:solidFill>
                <a:latin typeface="Calibri"/>
                <a:cs typeface="Calibri"/>
              </a:rPr>
              <a:t> ~30</a:t>
            </a:r>
            <a:r>
              <a:rPr lang="en-US" sz="2000" dirty="0">
                <a:solidFill>
                  <a:prstClr val="black"/>
                </a:solidFill>
                <a:latin typeface="Calibri"/>
                <a:cs typeface="Calibri"/>
              </a:rPr>
              <a:t>% of the emitted anthropogenic carbon dioxide, causing ocean acidification</a:t>
            </a:r>
            <a:r>
              <a:rPr lang="en-US" sz="2000" dirty="0" smtClean="0">
                <a:solidFill>
                  <a:prstClr val="black"/>
                </a:solidFill>
                <a:latin typeface="Calibri"/>
                <a:cs typeface="Calibri"/>
              </a:rPr>
              <a:t>.</a:t>
            </a:r>
          </a:p>
          <a:p>
            <a:pPr marL="285750" indent="-285750">
              <a:buFont typeface="Arial"/>
              <a:buChar char="•"/>
            </a:pPr>
            <a:endParaRPr lang="en-US" sz="2000" dirty="0" smtClean="0">
              <a:solidFill>
                <a:prstClr val="black"/>
              </a:solidFill>
              <a:latin typeface="Calibri"/>
              <a:cs typeface="Calibri"/>
            </a:endParaRPr>
          </a:p>
          <a:p>
            <a:pPr marL="285750" indent="-285750"/>
            <a:endParaRPr lang="en-US" sz="2000" dirty="0">
              <a:solidFill>
                <a:prstClr val="black"/>
              </a:solidFill>
              <a:latin typeface="Calibri"/>
              <a:cs typeface="Calibri"/>
            </a:endParaRPr>
          </a:p>
        </p:txBody>
      </p:sp>
      <p:sp>
        <p:nvSpPr>
          <p:cNvPr id="19"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pic>
        <p:nvPicPr>
          <p:cNvPr id="10" name="Picture 2" descr="C:\Documents and Settings\Administrator\My Documents\My Pictures\athmosphe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43200"/>
            <a:ext cx="5029199" cy="278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1553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304800" y="838200"/>
            <a:ext cx="7391400" cy="762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b="1">
                <a:solidFill>
                  <a:schemeClr val="lt1"/>
                </a:solidFill>
                <a:latin typeface="Helvetica"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dirty="0" smtClean="0">
                <a:solidFill>
                  <a:schemeClr val="bg1"/>
                </a:solidFill>
                <a:latin typeface="Calibri"/>
                <a:cs typeface="Calibri"/>
              </a:rPr>
              <a:t>Total anthropogenic GHG emissions were the highest in human history from 2000  to 2010 </a:t>
            </a:r>
            <a:endParaRPr lang="en-US" dirty="0">
              <a:solidFill>
                <a:schemeClr val="bg1"/>
              </a:solidFill>
              <a:latin typeface="Calibri"/>
              <a:cs typeface="Calibri"/>
            </a:endParaRPr>
          </a:p>
        </p:txBody>
      </p:sp>
      <p:sp>
        <p:nvSpPr>
          <p:cNvPr id="16" name="Title 1"/>
          <p:cNvSpPr txBox="1">
            <a:spLocks/>
          </p:cNvSpPr>
          <p:nvPr/>
        </p:nvSpPr>
        <p:spPr>
          <a:xfrm>
            <a:off x="306811" y="152400"/>
            <a:ext cx="8800795" cy="523220"/>
          </a:xfrm>
          <a:prstGeom prst="rect">
            <a:avLst/>
          </a:prstGeom>
          <a:noFill/>
          <a:ln w="9525">
            <a:noFill/>
            <a:miter lim="800000"/>
            <a:headEnd/>
            <a:tailEnd/>
          </a:ln>
          <a:effectLst/>
          <a:extLst/>
        </p:spPr>
        <p:txBody>
          <a:bodyPr vert="horz" wrap="square" lIns="45720" tIns="45720" rIns="45720" bIns="45720" numCol="1" rtlCol="0" anchor="t" anchorCtr="0" compatLnSpc="1">
            <a:prstTxWarp prst="textNoShape">
              <a:avLst/>
            </a:prstTxWarp>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chemeClr val="bg1"/>
                </a:solidFill>
                <a:latin typeface="Calibri"/>
                <a:cs typeface="Calibri"/>
              </a:rPr>
              <a:t>Trends in GHGs and their drivers</a:t>
            </a:r>
            <a:endParaRPr lang="en-US" sz="2800" b="1" dirty="0">
              <a:solidFill>
                <a:schemeClr val="bg1"/>
              </a:solidFill>
              <a:latin typeface="Calibri"/>
              <a:cs typeface="Calibri"/>
            </a:endParaRPr>
          </a:p>
        </p:txBody>
      </p:sp>
      <p:sp>
        <p:nvSpPr>
          <p:cNvPr id="7" name="Rectangle 6"/>
          <p:cNvSpPr/>
          <p:nvPr/>
        </p:nvSpPr>
        <p:spPr>
          <a:xfrm>
            <a:off x="5865695" y="1541076"/>
            <a:ext cx="2985247" cy="369332"/>
          </a:xfrm>
          <a:prstGeom prst="rect">
            <a:avLst/>
          </a:prstGeom>
        </p:spPr>
        <p:txBody>
          <a:bodyPr wrap="square">
            <a:spAutoFit/>
          </a:bodyPr>
          <a:lstStyle/>
          <a:p>
            <a:pPr marL="342900" indent="-342900">
              <a:spcBef>
                <a:spcPts val="1600"/>
              </a:spcBef>
              <a:buClr>
                <a:srgbClr val="1F497D">
                  <a:lumMod val="50000"/>
                </a:srgbClr>
              </a:buClr>
              <a:buFont typeface="Wingdings" pitchFamily="2" charset="2"/>
              <a:buChar char="§"/>
              <a:defRPr/>
            </a:pPr>
            <a:endParaRPr lang="en-US" dirty="0">
              <a:solidFill>
                <a:prstClr val="black"/>
              </a:solidFill>
              <a:latin typeface="Helvetica" pitchFamily="34" charset="0"/>
            </a:endParaRPr>
          </a:p>
        </p:txBody>
      </p:sp>
      <p:sp>
        <p:nvSpPr>
          <p:cNvPr id="3" name="Rectangle 2"/>
          <p:cNvSpPr/>
          <p:nvPr/>
        </p:nvSpPr>
        <p:spPr>
          <a:xfrm>
            <a:off x="5943600" y="1219200"/>
            <a:ext cx="3200400" cy="646331"/>
          </a:xfrm>
          <a:prstGeom prst="rect">
            <a:avLst/>
          </a:prstGeom>
        </p:spPr>
        <p:txBody>
          <a:bodyPr wrap="square">
            <a:spAutoFit/>
          </a:bodyPr>
          <a:lstStyle/>
          <a:p>
            <a:endParaRPr lang="en-US" dirty="0">
              <a:solidFill>
                <a:prstClr val="black"/>
              </a:solidFill>
              <a:latin typeface="45 Helvetica Light"/>
            </a:endParaRPr>
          </a:p>
          <a:p>
            <a:endParaRPr lang="en-US" dirty="0">
              <a:solidFill>
                <a:prstClr val="black"/>
              </a:solidFill>
            </a:endParaRPr>
          </a:p>
        </p:txBody>
      </p:sp>
      <p:sp>
        <p:nvSpPr>
          <p:cNvPr id="19"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pic>
        <p:nvPicPr>
          <p:cNvPr id="1027" name="Picture 3"/>
          <p:cNvPicPr>
            <a:picLocks noChangeAspect="1" noChangeArrowheads="1"/>
          </p:cNvPicPr>
          <p:nvPr/>
        </p:nvPicPr>
        <p:blipFill>
          <a:blip r:embed="rId2"/>
          <a:srcRect/>
          <a:stretch>
            <a:fillRect/>
          </a:stretch>
        </p:blipFill>
        <p:spPr bwMode="auto">
          <a:xfrm>
            <a:off x="685800" y="2209800"/>
            <a:ext cx="4962525" cy="4191000"/>
          </a:xfrm>
          <a:prstGeom prst="rect">
            <a:avLst/>
          </a:prstGeom>
          <a:noFill/>
          <a:ln w="9525">
            <a:noFill/>
            <a:miter lim="800000"/>
            <a:headEnd/>
            <a:tailEnd/>
          </a:ln>
          <a:effectLst/>
        </p:spPr>
      </p:pic>
      <p:sp>
        <p:nvSpPr>
          <p:cNvPr id="11" name="TextBox 10"/>
          <p:cNvSpPr txBox="1"/>
          <p:nvPr/>
        </p:nvSpPr>
        <p:spPr>
          <a:xfrm>
            <a:off x="457200" y="1752600"/>
            <a:ext cx="3674339" cy="307777"/>
          </a:xfrm>
          <a:prstGeom prst="rect">
            <a:avLst/>
          </a:prstGeom>
          <a:noFill/>
        </p:spPr>
        <p:txBody>
          <a:bodyPr wrap="none" rtlCol="0">
            <a:spAutoFit/>
          </a:bodyPr>
          <a:lstStyle/>
          <a:p>
            <a:r>
              <a:rPr lang="en-US" sz="1400" dirty="0" smtClean="0"/>
              <a:t>Greenhouse gas emissions by economic sectors </a:t>
            </a:r>
            <a:endParaRPr lang="en-US" sz="1400" dirty="0"/>
          </a:p>
        </p:txBody>
      </p:sp>
      <p:sp>
        <p:nvSpPr>
          <p:cNvPr id="12" name="TextBox 11"/>
          <p:cNvSpPr txBox="1"/>
          <p:nvPr/>
        </p:nvSpPr>
        <p:spPr>
          <a:xfrm>
            <a:off x="6019800" y="2209800"/>
            <a:ext cx="2971800" cy="3416320"/>
          </a:xfrm>
          <a:prstGeom prst="rect">
            <a:avLst/>
          </a:prstGeom>
          <a:noFill/>
        </p:spPr>
        <p:txBody>
          <a:bodyPr wrap="square" rtlCol="0">
            <a:spAutoFit/>
          </a:bodyPr>
          <a:lstStyle/>
          <a:p>
            <a:pPr>
              <a:buFont typeface="Arial" pitchFamily="34" charset="0"/>
              <a:buChar char="•"/>
            </a:pPr>
            <a:r>
              <a:rPr lang="en-US" dirty="0" smtClean="0"/>
              <a:t> Globally, economic and population growth continue to be the most important drivers of increases in CO2 emissions from fossil fuel combustions</a:t>
            </a:r>
          </a:p>
          <a:p>
            <a:pPr>
              <a:buFont typeface="Arial" pitchFamily="34" charset="0"/>
              <a:buChar char="•"/>
            </a:pPr>
            <a:endParaRPr lang="en-US" dirty="0" smtClean="0"/>
          </a:p>
          <a:p>
            <a:pPr>
              <a:buFont typeface="Arial" pitchFamily="34" charset="0"/>
              <a:buChar char="•"/>
            </a:pPr>
            <a:r>
              <a:rPr lang="en-US" dirty="0" smtClean="0"/>
              <a:t>  These are expected to continue to drive emissions growth without additional efforts to reduce GHG emissions.</a:t>
            </a:r>
            <a:endParaRPr lang="en-US" dirty="0"/>
          </a:p>
        </p:txBody>
      </p:sp>
    </p:spTree>
    <p:extLst>
      <p:ext uri="{BB962C8B-B14F-4D97-AF65-F5344CB8AC3E}">
        <p14:creationId xmlns:p14="http://schemas.microsoft.com/office/powerpoint/2010/main" val="16081553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306811" y="723900"/>
            <a:ext cx="8800795" cy="523220"/>
          </a:xfrm>
          <a:prstGeom prst="rect">
            <a:avLst/>
          </a:prstGeom>
          <a:noFill/>
          <a:ln w="9525">
            <a:noFill/>
            <a:miter lim="800000"/>
            <a:headEnd/>
            <a:tailEnd/>
          </a:ln>
          <a:effectLst/>
          <a:extLst/>
        </p:spPr>
        <p:txBody>
          <a:bodyPr vert="horz" wrap="square" lIns="45720" tIns="45720" rIns="45720" bIns="45720" numCol="1" rtlCol="0" anchor="t" anchorCtr="0" compatLnSpc="1">
            <a:prstTxWarp prst="textNoShape">
              <a:avLst/>
            </a:prstTxWarp>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chemeClr val="tx1">
                    <a:lumMod val="75000"/>
                    <a:lumOff val="25000"/>
                  </a:schemeClr>
                </a:solidFill>
                <a:latin typeface="Calibri"/>
                <a:cs typeface="Calibri"/>
              </a:rPr>
              <a:t>Extreme events during and by the end of the 21</a:t>
            </a:r>
            <a:r>
              <a:rPr lang="en-US" sz="2800" b="1" baseline="30000" dirty="0" smtClean="0">
                <a:solidFill>
                  <a:schemeClr val="tx1">
                    <a:lumMod val="75000"/>
                    <a:lumOff val="25000"/>
                  </a:schemeClr>
                </a:solidFill>
                <a:latin typeface="Calibri"/>
                <a:cs typeface="Calibri"/>
              </a:rPr>
              <a:t>st</a:t>
            </a:r>
            <a:r>
              <a:rPr lang="en-US" sz="2800" b="1" dirty="0" smtClean="0">
                <a:solidFill>
                  <a:schemeClr val="tx1">
                    <a:lumMod val="75000"/>
                    <a:lumOff val="25000"/>
                  </a:schemeClr>
                </a:solidFill>
                <a:latin typeface="Calibri"/>
                <a:cs typeface="Calibri"/>
              </a:rPr>
              <a:t> Century</a:t>
            </a:r>
            <a:endParaRPr lang="en-US" sz="2800" b="1" dirty="0">
              <a:solidFill>
                <a:schemeClr val="tx1">
                  <a:lumMod val="75000"/>
                  <a:lumOff val="25000"/>
                </a:schemeClr>
              </a:solidFill>
              <a:latin typeface="Calibri"/>
              <a:cs typeface="Calibri"/>
            </a:endParaRPr>
          </a:p>
        </p:txBody>
      </p:sp>
      <p:sp>
        <p:nvSpPr>
          <p:cNvPr id="8" name="Rectangle 2"/>
          <p:cNvSpPr txBox="1">
            <a:spLocks noChangeArrowheads="1"/>
          </p:cNvSpPr>
          <p:nvPr/>
        </p:nvSpPr>
        <p:spPr bwMode="auto">
          <a:xfrm>
            <a:off x="152400" y="6498594"/>
            <a:ext cx="83820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schemeClr val="bg1"/>
                </a:solidFill>
              </a:rPr>
              <a:t>Source : </a:t>
            </a:r>
            <a:r>
              <a:rPr lang="en-US" sz="1100" dirty="0" smtClean="0">
                <a:solidFill>
                  <a:schemeClr val="bg1"/>
                </a:solidFill>
              </a:rPr>
              <a:t>IPCC SREX</a:t>
            </a:r>
            <a:endParaRPr lang="en-US" sz="1100" dirty="0">
              <a:solidFill>
                <a:schemeClr val="bg1"/>
              </a:solidFill>
            </a:endParaRPr>
          </a:p>
        </p:txBody>
      </p:sp>
      <p:sp>
        <p:nvSpPr>
          <p:cNvPr id="14" name="Rectangle 13"/>
          <p:cNvSpPr/>
          <p:nvPr/>
        </p:nvSpPr>
        <p:spPr>
          <a:xfrm>
            <a:off x="1066800" y="1828800"/>
            <a:ext cx="7010400" cy="3657600"/>
          </a:xfrm>
          <a:prstGeom prst="rect">
            <a:avLst/>
          </a:prstGeom>
          <a:solidFill>
            <a:srgbClr val="FFFFFF">
              <a:alpha val="9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6" name="Rectangle 5"/>
          <p:cNvSpPr/>
          <p:nvPr/>
        </p:nvSpPr>
        <p:spPr>
          <a:xfrm>
            <a:off x="1371600" y="2057400"/>
            <a:ext cx="6400800" cy="3170099"/>
          </a:xfrm>
          <a:prstGeom prst="rect">
            <a:avLst/>
          </a:prstGeom>
        </p:spPr>
        <p:txBody>
          <a:bodyPr wrap="square">
            <a:spAutoFit/>
          </a:bodyPr>
          <a:lstStyle/>
          <a:p>
            <a:pPr marL="285750" indent="-285750">
              <a:buFont typeface="Arial"/>
              <a:buChar char="•"/>
            </a:pPr>
            <a:r>
              <a:rPr lang="en-US" sz="2000" dirty="0" smtClean="0">
                <a:solidFill>
                  <a:schemeClr val="tx1">
                    <a:lumMod val="75000"/>
                    <a:lumOff val="25000"/>
                  </a:schemeClr>
                </a:solidFill>
                <a:latin typeface="Calibri"/>
                <a:cs typeface="Calibri"/>
              </a:rPr>
              <a:t>It is very likely that the length, frequency, and/or intensity of warm spells or heat waves will increase over most land areas</a:t>
            </a:r>
          </a:p>
          <a:p>
            <a:pPr marL="285750" indent="-285750">
              <a:buFont typeface="Arial"/>
              <a:buChar char="•"/>
            </a:pPr>
            <a:endParaRPr lang="en-US" sz="2000" dirty="0">
              <a:solidFill>
                <a:schemeClr val="tx1">
                  <a:lumMod val="75000"/>
                  <a:lumOff val="25000"/>
                </a:schemeClr>
              </a:solidFill>
              <a:latin typeface="Calibri"/>
              <a:cs typeface="Calibri"/>
            </a:endParaRPr>
          </a:p>
          <a:p>
            <a:pPr marL="285750" indent="-285750">
              <a:buFont typeface="Arial"/>
              <a:buChar char="•"/>
            </a:pPr>
            <a:r>
              <a:rPr lang="en-US" sz="2000" dirty="0" smtClean="0">
                <a:solidFill>
                  <a:schemeClr val="tx1">
                    <a:lumMod val="75000"/>
                    <a:lumOff val="25000"/>
                  </a:schemeClr>
                </a:solidFill>
                <a:latin typeface="Calibri"/>
                <a:cs typeface="Calibri"/>
              </a:rPr>
              <a:t>Under some scenarios, a 1-in-20 </a:t>
            </a:r>
            <a:r>
              <a:rPr lang="en-US" sz="2000" dirty="0">
                <a:solidFill>
                  <a:schemeClr val="tx1">
                    <a:lumMod val="75000"/>
                    <a:lumOff val="25000"/>
                  </a:schemeClr>
                </a:solidFill>
                <a:latin typeface="Calibri"/>
                <a:cs typeface="Calibri"/>
              </a:rPr>
              <a:t>year hottest day is </a:t>
            </a:r>
            <a:r>
              <a:rPr lang="en-US" sz="2000" i="1" dirty="0">
                <a:solidFill>
                  <a:schemeClr val="tx1">
                    <a:lumMod val="75000"/>
                    <a:lumOff val="25000"/>
                  </a:schemeClr>
                </a:solidFill>
                <a:latin typeface="Calibri"/>
                <a:cs typeface="Calibri"/>
              </a:rPr>
              <a:t>likely </a:t>
            </a:r>
            <a:r>
              <a:rPr lang="en-US" sz="2000" dirty="0">
                <a:solidFill>
                  <a:schemeClr val="tx1">
                    <a:lumMod val="75000"/>
                    <a:lumOff val="25000"/>
                  </a:schemeClr>
                </a:solidFill>
                <a:latin typeface="Calibri"/>
                <a:cs typeface="Calibri"/>
              </a:rPr>
              <a:t>to become a 1-in-2 year event </a:t>
            </a:r>
            <a:r>
              <a:rPr lang="en-US" sz="2000" dirty="0" smtClean="0">
                <a:solidFill>
                  <a:schemeClr val="tx1">
                    <a:lumMod val="75000"/>
                    <a:lumOff val="25000"/>
                  </a:schemeClr>
                </a:solidFill>
                <a:latin typeface="Calibri"/>
                <a:cs typeface="Calibri"/>
              </a:rPr>
              <a:t>in </a:t>
            </a:r>
            <a:r>
              <a:rPr lang="en-US" sz="2000" dirty="0">
                <a:solidFill>
                  <a:schemeClr val="tx1">
                    <a:lumMod val="75000"/>
                    <a:lumOff val="25000"/>
                  </a:schemeClr>
                </a:solidFill>
                <a:latin typeface="Calibri"/>
                <a:cs typeface="Calibri"/>
              </a:rPr>
              <a:t>most </a:t>
            </a:r>
            <a:r>
              <a:rPr lang="en-US" sz="2000" dirty="0" smtClean="0">
                <a:solidFill>
                  <a:schemeClr val="tx1">
                    <a:lumMod val="75000"/>
                    <a:lumOff val="25000"/>
                  </a:schemeClr>
                </a:solidFill>
                <a:latin typeface="Calibri"/>
                <a:cs typeface="Calibri"/>
              </a:rPr>
              <a:t>regions</a:t>
            </a:r>
          </a:p>
          <a:p>
            <a:pPr marL="285750" indent="-285750">
              <a:buFont typeface="Arial"/>
              <a:buChar char="•"/>
            </a:pPr>
            <a:endParaRPr lang="en-US" sz="2000" dirty="0" smtClean="0">
              <a:solidFill>
                <a:schemeClr val="tx1">
                  <a:lumMod val="75000"/>
                  <a:lumOff val="25000"/>
                </a:schemeClr>
              </a:solidFill>
              <a:latin typeface="Calibri"/>
              <a:cs typeface="Calibri"/>
            </a:endParaRPr>
          </a:p>
          <a:p>
            <a:pPr marL="285750" indent="-285750">
              <a:buFont typeface="Arial"/>
              <a:buChar char="•"/>
            </a:pPr>
            <a:r>
              <a:rPr lang="en-US" sz="2000" dirty="0" smtClean="0">
                <a:solidFill>
                  <a:schemeClr val="tx1">
                    <a:lumMod val="75000"/>
                    <a:lumOff val="25000"/>
                  </a:schemeClr>
                </a:solidFill>
                <a:latin typeface="Calibri"/>
                <a:cs typeface="Calibri"/>
              </a:rPr>
              <a:t>It is likely that </a:t>
            </a:r>
            <a:r>
              <a:rPr lang="en-US" sz="2000" dirty="0">
                <a:solidFill>
                  <a:schemeClr val="tx1">
                    <a:lumMod val="75000"/>
                    <a:lumOff val="25000"/>
                  </a:schemeClr>
                </a:solidFill>
                <a:latin typeface="Calibri"/>
                <a:cs typeface="Calibri"/>
              </a:rPr>
              <a:t>the frequency of heavy precipitation or the proportion of total rainfall from heavy falls </a:t>
            </a:r>
            <a:r>
              <a:rPr lang="en-US" sz="2000" dirty="0" smtClean="0">
                <a:solidFill>
                  <a:schemeClr val="tx1">
                    <a:lumMod val="75000"/>
                    <a:lumOff val="25000"/>
                  </a:schemeClr>
                </a:solidFill>
                <a:latin typeface="Calibri"/>
                <a:cs typeface="Calibri"/>
              </a:rPr>
              <a:t>will increase over </a:t>
            </a:r>
            <a:r>
              <a:rPr lang="en-US" sz="2000" dirty="0">
                <a:solidFill>
                  <a:schemeClr val="tx1">
                    <a:lumMod val="75000"/>
                    <a:lumOff val="25000"/>
                  </a:schemeClr>
                </a:solidFill>
                <a:latin typeface="Calibri"/>
                <a:cs typeface="Calibri"/>
              </a:rPr>
              <a:t>many areas of the globe</a:t>
            </a:r>
          </a:p>
        </p:txBody>
      </p:sp>
    </p:spTree>
    <p:extLst>
      <p:ext uri="{BB962C8B-B14F-4D97-AF65-F5344CB8AC3E}">
        <p14:creationId xmlns:p14="http://schemas.microsoft.com/office/powerpoint/2010/main" val="21829829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Future risks of climate </a:t>
            </a:r>
            <a:r>
              <a:rPr lang="en-US" dirty="0" smtClean="0"/>
              <a:t>change in Asia</a:t>
            </a:r>
            <a:endParaRPr lang="en-US" dirty="0"/>
          </a:p>
          <a:p>
            <a:endParaRPr lang="en-US" dirty="0"/>
          </a:p>
        </p:txBody>
      </p:sp>
      <p:pic>
        <p:nvPicPr>
          <p:cNvPr id="4" name="Picture 2" descr="http://teakdoor.com/Gallery/albums/userpics/10395/Phrae_Rice_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4572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648200" y="1056773"/>
            <a:ext cx="4572000" cy="5078313"/>
          </a:xfrm>
          <a:prstGeom prst="rect">
            <a:avLst/>
          </a:prstGeom>
        </p:spPr>
        <p:txBody>
          <a:bodyPr>
            <a:spAutoFit/>
          </a:bodyPr>
          <a:lstStyle/>
          <a:p>
            <a:pPr marL="285750" indent="-285750">
              <a:buFont typeface="Arial" pitchFamily="34" charset="0"/>
              <a:buChar char="•"/>
            </a:pPr>
            <a:r>
              <a:rPr lang="en-US" dirty="0"/>
              <a:t>Water scarcity is expected to be a major challenge due to increased water demand and lack of good management</a:t>
            </a:r>
          </a:p>
          <a:p>
            <a:endParaRPr lang="en-US" dirty="0"/>
          </a:p>
          <a:p>
            <a:pPr marL="285750" indent="-285750">
              <a:buFont typeface="Arial" pitchFamily="34" charset="0"/>
              <a:buChar char="•"/>
            </a:pPr>
            <a:r>
              <a:rPr lang="en-US" dirty="0"/>
              <a:t>Higher temperatures can lead to lower rice yields. A number of regions are already near the heat stress limits for rice.</a:t>
            </a:r>
          </a:p>
          <a:p>
            <a:pPr marL="285750" indent="-285750">
              <a:buFont typeface="Arial" pitchFamily="34" charset="0"/>
              <a:buChar char="•"/>
            </a:pPr>
            <a:endParaRPr lang="en-US" dirty="0"/>
          </a:p>
          <a:p>
            <a:pPr marL="285750" indent="-285750">
              <a:buFont typeface="Arial" pitchFamily="34" charset="0"/>
              <a:buChar char="•"/>
            </a:pPr>
            <a:r>
              <a:rPr lang="en-US" dirty="0"/>
              <a:t>Sea level rise will inundate low lying areas and especially affect rice growing regions.</a:t>
            </a:r>
          </a:p>
          <a:p>
            <a:pPr marL="285750" indent="-285750">
              <a:buFont typeface="Arial" pitchFamily="34" charset="0"/>
              <a:buChar char="•"/>
            </a:pPr>
            <a:endParaRPr lang="en-US" dirty="0"/>
          </a:p>
          <a:p>
            <a:pPr marL="285750" indent="-285750">
              <a:buFont typeface="Arial" pitchFamily="34" charset="0"/>
              <a:buChar char="•"/>
            </a:pPr>
            <a:r>
              <a:rPr lang="en-US" dirty="0"/>
              <a:t>Coastal and marine systems are under increasing stress from climatic and non-climatic drivers</a:t>
            </a:r>
          </a:p>
          <a:p>
            <a:pPr marL="285750" indent="-285750">
              <a:buFont typeface="Arial" pitchFamily="34" charset="0"/>
              <a:buChar char="•"/>
            </a:pPr>
            <a:endParaRPr lang="en-US" dirty="0"/>
          </a:p>
          <a:p>
            <a:pPr marL="285750" indent="-285750">
              <a:buFont typeface="Arial" pitchFamily="34" charset="0"/>
              <a:buChar char="•"/>
            </a:pPr>
            <a:r>
              <a:rPr lang="en-US" dirty="0"/>
              <a:t>Damage to coral reefs will increase during the 21st century as a result of ocean warming and  acidification.</a:t>
            </a:r>
          </a:p>
        </p:txBody>
      </p:sp>
      <p:sp>
        <p:nvSpPr>
          <p:cNvPr id="6"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1596763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Future risks of climate change in Asia</a:t>
            </a:r>
          </a:p>
          <a:p>
            <a:endParaRPr lang="en-US" dirty="0"/>
          </a:p>
        </p:txBody>
      </p:sp>
      <p:sp>
        <p:nvSpPr>
          <p:cNvPr id="4" name="Rectangle 3"/>
          <p:cNvSpPr/>
          <p:nvPr/>
        </p:nvSpPr>
        <p:spPr>
          <a:xfrm>
            <a:off x="5722961" y="1455761"/>
            <a:ext cx="3421039" cy="4114800"/>
          </a:xfrm>
          <a:prstGeom prst="rect">
            <a:avLst/>
          </a:prstGeom>
        </p:spPr>
        <p:txBody>
          <a:bodyPr wrap="square">
            <a:spAutoFit/>
          </a:bodyPr>
          <a:lstStyle/>
          <a:p>
            <a:pPr marL="285750" indent="-285750">
              <a:buFont typeface="Arial" pitchFamily="34" charset="0"/>
              <a:buChar char="•"/>
            </a:pPr>
            <a:r>
              <a:rPr lang="en-US" dirty="0" smtClean="0"/>
              <a:t>Adverse effects on the </a:t>
            </a:r>
            <a:r>
              <a:rPr lang="en-US" dirty="0"/>
              <a:t>sustainable development </a:t>
            </a:r>
            <a:r>
              <a:rPr lang="en-US" dirty="0" smtClean="0"/>
              <a:t>capabilities of most </a:t>
            </a:r>
            <a:r>
              <a:rPr lang="en-US" dirty="0"/>
              <a:t>Asian developing countries by </a:t>
            </a:r>
            <a:r>
              <a:rPr lang="en-US" dirty="0" smtClean="0"/>
              <a:t>aggravating pressures </a:t>
            </a:r>
            <a:r>
              <a:rPr lang="en-US" dirty="0"/>
              <a:t>on natural resources and the environment</a:t>
            </a:r>
            <a:r>
              <a:rPr lang="en-US" dirty="0" smtClean="0"/>
              <a:t>.</a:t>
            </a:r>
          </a:p>
          <a:p>
            <a:pPr marL="285750" indent="-285750">
              <a:buFont typeface="Arial" pitchFamily="34" charset="0"/>
              <a:buChar char="•"/>
            </a:pPr>
            <a:endParaRPr lang="en-US" dirty="0"/>
          </a:p>
          <a:p>
            <a:pPr marL="285750" indent="-285750">
              <a:buFont typeface="Arial" pitchFamily="34" charset="0"/>
              <a:buChar char="•"/>
            </a:pPr>
            <a:r>
              <a:rPr lang="en-US" dirty="0"/>
              <a:t>I</a:t>
            </a:r>
            <a:r>
              <a:rPr lang="en-US" dirty="0" smtClean="0"/>
              <a:t>ncreasing </a:t>
            </a:r>
            <a:r>
              <a:rPr lang="en-US" dirty="0"/>
              <a:t>impact </a:t>
            </a:r>
            <a:r>
              <a:rPr lang="en-US" dirty="0" smtClean="0"/>
              <a:t>of extreme events on </a:t>
            </a:r>
            <a:r>
              <a:rPr lang="en-US" dirty="0"/>
              <a:t>human health, security, livelihoods, and poverty</a:t>
            </a:r>
            <a:r>
              <a:rPr lang="en-US" dirty="0" smtClean="0"/>
              <a:t>, with </a:t>
            </a:r>
            <a:r>
              <a:rPr lang="en-US" dirty="0"/>
              <a:t>the type and magnitude of impact varying across </a:t>
            </a:r>
            <a:r>
              <a:rPr lang="en-US" dirty="0" smtClean="0"/>
              <a:t>Asia.</a:t>
            </a:r>
            <a:endParaRPr lang="en-US" dirty="0"/>
          </a:p>
        </p:txBody>
      </p:sp>
      <p:pic>
        <p:nvPicPr>
          <p:cNvPr id="2052" name="Picture 4" descr="http://asiasociety.org/files/110609_cities_blo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 y="1465997"/>
            <a:ext cx="5718572" cy="3810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5029502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Abrupt and irreversible impacts</a:t>
            </a:r>
            <a:endParaRPr lang="en-US" dirty="0"/>
          </a:p>
        </p:txBody>
      </p:sp>
      <p:sp>
        <p:nvSpPr>
          <p:cNvPr id="3" name="Content Placeholder 2"/>
          <p:cNvSpPr>
            <a:spLocks noGrp="1"/>
          </p:cNvSpPr>
          <p:nvPr>
            <p:ph sz="quarter" idx="12"/>
          </p:nvPr>
        </p:nvSpPr>
        <p:spPr/>
        <p:txBody>
          <a:bodyPr/>
          <a:lstStyle/>
          <a:p>
            <a:r>
              <a:rPr lang="en-US" dirty="0"/>
              <a:t>Most aspects of climate change will persist for many centuries even if emissions of CO2 are </a:t>
            </a:r>
            <a:r>
              <a:rPr lang="en-US" dirty="0" smtClean="0"/>
              <a:t>stopped.</a:t>
            </a:r>
            <a:endParaRPr lang="en-US" dirty="0"/>
          </a:p>
        </p:txBody>
      </p:sp>
      <p:sp>
        <p:nvSpPr>
          <p:cNvPr id="5" name="Rectangle 4"/>
          <p:cNvSpPr/>
          <p:nvPr/>
        </p:nvSpPr>
        <p:spPr>
          <a:xfrm>
            <a:off x="5105400" y="1983475"/>
            <a:ext cx="4038600" cy="3970318"/>
          </a:xfrm>
          <a:prstGeom prst="rect">
            <a:avLst/>
          </a:prstGeom>
        </p:spPr>
        <p:txBody>
          <a:bodyPr wrap="square">
            <a:spAutoFit/>
          </a:bodyPr>
          <a:lstStyle/>
          <a:p>
            <a:pPr marL="285750" indent="-285750">
              <a:buFont typeface="Arial" pitchFamily="34" charset="0"/>
              <a:buChar char="•"/>
            </a:pPr>
            <a:r>
              <a:rPr lang="en-US" dirty="0"/>
              <a:t>Sustained mass loss </a:t>
            </a:r>
            <a:r>
              <a:rPr lang="en-US" dirty="0" smtClean="0"/>
              <a:t>by </a:t>
            </a:r>
            <a:r>
              <a:rPr lang="en-US" dirty="0"/>
              <a:t>ice sheets </a:t>
            </a:r>
            <a:r>
              <a:rPr lang="en-US" dirty="0" smtClean="0"/>
              <a:t>(some </a:t>
            </a:r>
            <a:r>
              <a:rPr lang="en-US" dirty="0"/>
              <a:t>of which </a:t>
            </a:r>
            <a:r>
              <a:rPr lang="en-US" dirty="0" smtClean="0"/>
              <a:t>irreversible) would </a:t>
            </a:r>
            <a:r>
              <a:rPr lang="en-US" dirty="0"/>
              <a:t>cause larger sea level </a:t>
            </a:r>
            <a:r>
              <a:rPr lang="en-US" dirty="0" smtClean="0"/>
              <a:t>rise.</a:t>
            </a:r>
          </a:p>
          <a:p>
            <a:pPr marL="285750" indent="-285750">
              <a:buFont typeface="Arial" pitchFamily="34" charset="0"/>
              <a:buChar char="•"/>
            </a:pPr>
            <a:endParaRPr lang="en-US" dirty="0"/>
          </a:p>
          <a:p>
            <a:pPr marL="285750" indent="-285750">
              <a:buFont typeface="Arial" pitchFamily="34" charset="0"/>
              <a:buChar char="•"/>
            </a:pPr>
            <a:r>
              <a:rPr lang="en-US" dirty="0" smtClean="0"/>
              <a:t>Sustained </a:t>
            </a:r>
            <a:r>
              <a:rPr lang="en-US" dirty="0"/>
              <a:t>warming greater than some threshold </a:t>
            </a:r>
            <a:r>
              <a:rPr lang="en-US" dirty="0" smtClean="0"/>
              <a:t>(</a:t>
            </a:r>
            <a:r>
              <a:rPr lang="en-US" dirty="0"/>
              <a:t>greater than about 1°C </a:t>
            </a:r>
            <a:r>
              <a:rPr lang="en-US" dirty="0" smtClean="0"/>
              <a:t>but </a:t>
            </a:r>
            <a:r>
              <a:rPr lang="en-US" dirty="0"/>
              <a:t>less than about </a:t>
            </a:r>
            <a:r>
              <a:rPr lang="en-US" dirty="0" smtClean="0"/>
              <a:t>4°C global </a:t>
            </a:r>
            <a:r>
              <a:rPr lang="en-US" dirty="0"/>
              <a:t>mean warming with respect to </a:t>
            </a:r>
            <a:r>
              <a:rPr lang="en-US" dirty="0" smtClean="0"/>
              <a:t>pre-industrial) would </a:t>
            </a:r>
            <a:r>
              <a:rPr lang="en-US" dirty="0"/>
              <a:t>lead to the near-complete loss of the Greenland ice sheet over a millennium or more, causing a global mean sea level rise of up to 7 m. </a:t>
            </a:r>
            <a:endParaRPr lang="en-US" dirty="0" smtClean="0"/>
          </a:p>
          <a:p>
            <a:endParaRPr lang="en-US" dirty="0"/>
          </a:p>
        </p:txBody>
      </p:sp>
      <p:pic>
        <p:nvPicPr>
          <p:cNvPr id="5122" name="Picture 2" descr="https://encrypted-tbn0.gstatic.com/images?q=tbn:ANd9GcRadYlpVV2A15Xx7qJHwh0BXqLm22RALsREINHCVgMo5ilhFRTu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147937"/>
            <a:ext cx="4931537" cy="34908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2441682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Implications for sustainable development</a:t>
            </a:r>
          </a:p>
        </p:txBody>
      </p:sp>
      <p:sp>
        <p:nvSpPr>
          <p:cNvPr id="3" name="Content Placeholder 2"/>
          <p:cNvSpPr>
            <a:spLocks noGrp="1"/>
          </p:cNvSpPr>
          <p:nvPr>
            <p:ph sz="quarter" idx="12"/>
          </p:nvPr>
        </p:nvSpPr>
        <p:spPr>
          <a:xfrm>
            <a:off x="152400" y="990600"/>
            <a:ext cx="8610600" cy="762000"/>
          </a:xfrm>
        </p:spPr>
        <p:txBody>
          <a:bodyPr/>
          <a:lstStyle/>
          <a:p>
            <a:r>
              <a:rPr lang="en-US" dirty="0"/>
              <a:t>Limits to resilience are faced when thresholds or tipping points associated with social and/or natural systems are exceeded, posing severe challenges for adaptation.</a:t>
            </a:r>
            <a:endParaRPr lang="en-US" dirty="0">
              <a:solidFill>
                <a:prstClr val="white"/>
              </a:solidFill>
            </a:endParaRPr>
          </a:p>
          <a:p>
            <a:endParaRPr lang="en-US" dirty="0"/>
          </a:p>
        </p:txBody>
      </p:sp>
      <p:sp>
        <p:nvSpPr>
          <p:cNvPr id="5" name="Rectangle 4"/>
          <p:cNvSpPr/>
          <p:nvPr/>
        </p:nvSpPr>
        <p:spPr>
          <a:xfrm>
            <a:off x="5875516" y="1888403"/>
            <a:ext cx="3048001" cy="3293209"/>
          </a:xfrm>
          <a:prstGeom prst="rect">
            <a:avLst/>
          </a:prstGeom>
        </p:spPr>
        <p:txBody>
          <a:bodyPr wrap="square">
            <a:spAutoFit/>
          </a:bodyPr>
          <a:lstStyle/>
          <a:p>
            <a:pPr marL="285750" indent="-285750">
              <a:buFont typeface="Wingdings" pitchFamily="2" charset="2"/>
              <a:buChar char="§"/>
            </a:pPr>
            <a:endParaRPr lang="en-US" sz="1600" dirty="0">
              <a:latin typeface="+mj-lt"/>
            </a:endParaRPr>
          </a:p>
          <a:p>
            <a:pPr marL="285750" indent="-285750">
              <a:buFont typeface="Wingdings" pitchFamily="2" charset="2"/>
              <a:buChar char="§"/>
            </a:pPr>
            <a:r>
              <a:rPr lang="en-US" sz="1600" dirty="0" smtClean="0">
                <a:latin typeface="+mj-lt"/>
              </a:rPr>
              <a:t>The </a:t>
            </a:r>
            <a:r>
              <a:rPr lang="en-US" sz="1600" dirty="0">
                <a:latin typeface="+mj-lt"/>
              </a:rPr>
              <a:t>interactions among climate change mitigation, adaptation, and disaster risk management may have </a:t>
            </a:r>
            <a:r>
              <a:rPr lang="en-US" sz="1600" dirty="0" smtClean="0">
                <a:latin typeface="+mj-lt"/>
              </a:rPr>
              <a:t>a major </a:t>
            </a:r>
            <a:r>
              <a:rPr lang="en-US" sz="1600" dirty="0">
                <a:latin typeface="+mj-lt"/>
              </a:rPr>
              <a:t>influence on resilient and </a:t>
            </a:r>
            <a:r>
              <a:rPr lang="en-US" sz="1600" dirty="0" smtClean="0">
                <a:latin typeface="+mj-lt"/>
              </a:rPr>
              <a:t>sustainable pathways.</a:t>
            </a:r>
          </a:p>
          <a:p>
            <a:pPr marL="285750" indent="-285750">
              <a:buFont typeface="Wingdings" pitchFamily="2" charset="2"/>
              <a:buChar char="§"/>
            </a:pPr>
            <a:endParaRPr lang="en-US" sz="1600" dirty="0" smtClean="0">
              <a:latin typeface="+mj-lt"/>
            </a:endParaRPr>
          </a:p>
          <a:p>
            <a:pPr marL="285750" indent="-285750">
              <a:buFont typeface="Wingdings" pitchFamily="2" charset="2"/>
              <a:buChar char="§"/>
            </a:pPr>
            <a:endParaRPr lang="en-US" sz="1600" dirty="0">
              <a:latin typeface="+mj-lt"/>
            </a:endParaRPr>
          </a:p>
          <a:p>
            <a:pPr marL="285750" indent="-285750">
              <a:buFont typeface="Wingdings" pitchFamily="2" charset="2"/>
              <a:buChar char="§"/>
            </a:pPr>
            <a:r>
              <a:rPr lang="en-US" sz="1600" dirty="0" smtClean="0">
                <a:latin typeface="+mj-lt"/>
              </a:rPr>
              <a:t>Interactions between </a:t>
            </a:r>
            <a:r>
              <a:rPr lang="en-US" sz="1600" dirty="0">
                <a:latin typeface="+mj-lt"/>
              </a:rPr>
              <a:t>the goals of mitigation and adaptation </a:t>
            </a:r>
            <a:r>
              <a:rPr lang="en-US" sz="1600" dirty="0" smtClean="0">
                <a:latin typeface="+mj-lt"/>
              </a:rPr>
              <a:t>will </a:t>
            </a:r>
            <a:r>
              <a:rPr lang="en-US" sz="1600" dirty="0">
                <a:latin typeface="+mj-lt"/>
              </a:rPr>
              <a:t>play out locally, </a:t>
            </a:r>
            <a:r>
              <a:rPr lang="en-US" sz="1600" dirty="0" smtClean="0">
                <a:latin typeface="+mj-lt"/>
              </a:rPr>
              <a:t>but have </a:t>
            </a:r>
            <a:r>
              <a:rPr lang="en-US" sz="1600" dirty="0">
                <a:latin typeface="+mj-lt"/>
              </a:rPr>
              <a:t>global consequences.</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5701162" cy="4429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SREX</a:t>
            </a:r>
            <a:endParaRPr lang="en-US" sz="1100" dirty="0">
              <a:solidFill>
                <a:prstClr val="black"/>
              </a:solidFill>
            </a:endParaRPr>
          </a:p>
        </p:txBody>
      </p:sp>
    </p:spTree>
    <p:extLst>
      <p:ext uri="{BB962C8B-B14F-4D97-AF65-F5344CB8AC3E}">
        <p14:creationId xmlns:p14="http://schemas.microsoft.com/office/powerpoint/2010/main" val="1495780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Adaptation and Mitigation</a:t>
            </a:r>
            <a:endParaRPr lang="en-US" dirty="0"/>
          </a:p>
        </p:txBody>
      </p:sp>
      <p:sp>
        <p:nvSpPr>
          <p:cNvPr id="4" name="Content Placeholder 3"/>
          <p:cNvSpPr>
            <a:spLocks noGrp="1"/>
          </p:cNvSpPr>
          <p:nvPr>
            <p:ph idx="1"/>
          </p:nvPr>
        </p:nvSpPr>
        <p:spPr>
          <a:xfrm>
            <a:off x="304800" y="2450070"/>
            <a:ext cx="8229600" cy="4449763"/>
          </a:xfrm>
        </p:spPr>
        <p:txBody>
          <a:bodyPr>
            <a:normAutofit/>
          </a:bodyPr>
          <a:lstStyle/>
          <a:p>
            <a:pPr marL="285750" indent="-285750">
              <a:lnSpc>
                <a:spcPct val="80000"/>
              </a:lnSpc>
              <a:buFont typeface="Arial"/>
              <a:buChar char="•"/>
            </a:pPr>
            <a:endParaRPr lang="en-US" sz="2800" dirty="0" smtClean="0"/>
          </a:p>
          <a:p>
            <a:pPr>
              <a:lnSpc>
                <a:spcPct val="80000"/>
              </a:lnSpc>
            </a:pPr>
            <a:endParaRPr lang="en-US" sz="2800" dirty="0"/>
          </a:p>
        </p:txBody>
      </p:sp>
      <p:sp>
        <p:nvSpPr>
          <p:cNvPr id="5" name="Rectangle 8"/>
          <p:cNvSpPr>
            <a:spLocks noChangeArrowheads="1"/>
          </p:cNvSpPr>
          <p:nvPr/>
        </p:nvSpPr>
        <p:spPr bwMode="auto">
          <a:xfrm>
            <a:off x="4800600" y="1828800"/>
            <a:ext cx="3817029" cy="4755011"/>
          </a:xfrm>
          <a:prstGeom prst="rect">
            <a:avLst/>
          </a:prstGeom>
          <a:noFill/>
          <a:ln w="9525">
            <a:noFill/>
            <a:miter lim="800000"/>
            <a:headEnd/>
            <a:tailEnd/>
          </a:ln>
          <a:effectLst/>
        </p:spPr>
        <p:txBody>
          <a:bodyPr wrap="square" lIns="91301" tIns="45652" rIns="91301" bIns="45652">
            <a:spAutoFit/>
          </a:bodyPr>
          <a:lstStyle/>
          <a:p>
            <a:pPr algn="ctr" defTabSz="913010">
              <a:spcBef>
                <a:spcPts val="1800"/>
              </a:spcBef>
              <a:buClr>
                <a:srgbClr val="000000">
                  <a:lumMod val="85000"/>
                  <a:lumOff val="15000"/>
                </a:srgbClr>
              </a:buClr>
            </a:pPr>
            <a:r>
              <a:rPr lang="en-US" sz="2400" i="1" dirty="0" smtClean="0">
                <a:solidFill>
                  <a:srgbClr val="000000"/>
                </a:solidFill>
              </a:rPr>
              <a:t>“Climate-resilient pathways combine adaptation and mitigation to reduce climate change and its impacts. Since mitigation reduces the rate and magnitude of warming, it also increases the time available for adaptation to a particular level of climate change, potentially by several decades.”</a:t>
            </a:r>
            <a:endParaRPr lang="en-US" sz="2400" i="1" dirty="0">
              <a:solidFill>
                <a:srgbClr val="000000"/>
              </a:solidFill>
            </a:endParaRPr>
          </a:p>
          <a:p>
            <a:pPr algn="r" defTabSz="913010">
              <a:spcBef>
                <a:spcPts val="1800"/>
              </a:spcBef>
              <a:buClr>
                <a:srgbClr val="000000">
                  <a:lumMod val="85000"/>
                  <a:lumOff val="15000"/>
                </a:srgbClr>
              </a:buClr>
            </a:pPr>
            <a:endParaRPr lang="en-US" sz="2400" dirty="0">
              <a:solidFill>
                <a:srgbClr val="000000"/>
              </a:solidFill>
              <a:latin typeface="Helvetica" pitchFamily="34" charset="0"/>
            </a:endParaRPr>
          </a:p>
        </p:txBody>
      </p:sp>
      <p:sp>
        <p:nvSpPr>
          <p:cNvPr id="11" name="Content Placeholder 10"/>
          <p:cNvSpPr>
            <a:spLocks noGrp="1"/>
          </p:cNvSpPr>
          <p:nvPr>
            <p:ph sz="quarter" idx="12"/>
          </p:nvPr>
        </p:nvSpPr>
        <p:spPr/>
        <p:txBody>
          <a:bodyPr/>
          <a:lstStyle/>
          <a:p>
            <a:r>
              <a:rPr lang="en-US" dirty="0" smtClean="0"/>
              <a:t>IPCC Fifth Assessment Report</a:t>
            </a:r>
            <a:endParaRPr lang="en-US" dirty="0"/>
          </a:p>
        </p:txBody>
      </p:sp>
      <p:sp>
        <p:nvSpPr>
          <p:cNvPr id="12"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pic>
        <p:nvPicPr>
          <p:cNvPr id="13" name="Picture 12" descr="WGI.JPG"/>
          <p:cNvPicPr>
            <a:picLocks noChangeAspect="1"/>
          </p:cNvPicPr>
          <p:nvPr/>
        </p:nvPicPr>
        <p:blipFill>
          <a:blip r:embed="rId2"/>
          <a:stretch>
            <a:fillRect/>
          </a:stretch>
        </p:blipFill>
        <p:spPr>
          <a:xfrm>
            <a:off x="457200" y="1828800"/>
            <a:ext cx="1524000" cy="2073051"/>
          </a:xfrm>
          <a:prstGeom prst="rect">
            <a:avLst/>
          </a:prstGeom>
        </p:spPr>
      </p:pic>
      <p:pic>
        <p:nvPicPr>
          <p:cNvPr id="14" name="Picture 13" descr="WGII.JPG"/>
          <p:cNvPicPr>
            <a:picLocks noChangeAspect="1"/>
          </p:cNvPicPr>
          <p:nvPr/>
        </p:nvPicPr>
        <p:blipFill>
          <a:blip r:embed="rId3"/>
          <a:stretch>
            <a:fillRect/>
          </a:stretch>
        </p:blipFill>
        <p:spPr>
          <a:xfrm>
            <a:off x="2514600" y="1828800"/>
            <a:ext cx="1530927" cy="2057400"/>
          </a:xfrm>
          <a:prstGeom prst="rect">
            <a:avLst/>
          </a:prstGeom>
        </p:spPr>
      </p:pic>
      <p:pic>
        <p:nvPicPr>
          <p:cNvPr id="15" name="Picture 14" descr="WGIII.JPG"/>
          <p:cNvPicPr>
            <a:picLocks noChangeAspect="1"/>
          </p:cNvPicPr>
          <p:nvPr/>
        </p:nvPicPr>
        <p:blipFill>
          <a:blip r:embed="rId4"/>
          <a:stretch>
            <a:fillRect/>
          </a:stretch>
        </p:blipFill>
        <p:spPr>
          <a:xfrm>
            <a:off x="1600200" y="4114800"/>
            <a:ext cx="1523999" cy="2074929"/>
          </a:xfrm>
          <a:prstGeom prst="rect">
            <a:avLst/>
          </a:prstGeom>
        </p:spPr>
      </p:pic>
    </p:spTree>
    <p:extLst>
      <p:ext uri="{BB962C8B-B14F-4D97-AF65-F5344CB8AC3E}">
        <p14:creationId xmlns:p14="http://schemas.microsoft.com/office/powerpoint/2010/main" val="3521740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22696" y="1241946"/>
            <a:ext cx="6515100" cy="4152900"/>
          </a:xfrm>
          <a:prstGeom prst="rect">
            <a:avLst/>
          </a:prstGeom>
          <a:solidFill>
            <a:srgbClr val="404040">
              <a:alpha val="8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hangingPunct="0">
              <a:buClr>
                <a:srgbClr val="6666FF"/>
              </a:buClr>
              <a:buSzPct val="110000"/>
              <a:defRPr/>
            </a:pPr>
            <a:r>
              <a:rPr lang="en-US" sz="3200" i="1" dirty="0">
                <a:solidFill>
                  <a:schemeClr val="bg1"/>
                </a:solidFill>
              </a:rPr>
              <a:t>“Sustainable development is development that meets the needs of the present without compromising the ability of future generations to meet their own needs.”</a:t>
            </a:r>
            <a:endParaRPr lang="en-US" sz="3200" i="1" dirty="0">
              <a:solidFill>
                <a:schemeClr val="bg1"/>
              </a:solidFill>
              <a:cs typeface="Helvetica" pitchFamily="34" charset="0"/>
            </a:endParaRPr>
          </a:p>
        </p:txBody>
      </p:sp>
    </p:spTree>
    <p:extLst>
      <p:ext uri="{BB962C8B-B14F-4D97-AF65-F5344CB8AC3E}">
        <p14:creationId xmlns:p14="http://schemas.microsoft.com/office/powerpoint/2010/main" val="24535418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Jonathan.DUARTE\Desktop\greencit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588"/>
            <a:ext cx="9142412" cy="68564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 y="-1654629"/>
            <a:ext cx="9144001" cy="8512629"/>
          </a:xfrm>
          <a:prstGeom prst="rect">
            <a:avLst/>
          </a:prstGeom>
          <a:gradFill>
            <a:gsLst>
              <a:gs pos="12000">
                <a:schemeClr val="tx1">
                  <a:alpha val="70000"/>
                </a:schemeClr>
              </a:gs>
              <a:gs pos="50000">
                <a:schemeClr val="tx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grpSp>
        <p:nvGrpSpPr>
          <p:cNvPr id="10" name="Group 9"/>
          <p:cNvGrpSpPr/>
          <p:nvPr/>
        </p:nvGrpSpPr>
        <p:grpSpPr>
          <a:xfrm>
            <a:off x="6734865" y="6172200"/>
            <a:ext cx="2077348" cy="423894"/>
            <a:chOff x="6575425" y="4506095"/>
            <a:chExt cx="2236788" cy="456429"/>
          </a:xfrm>
          <a:solidFill>
            <a:schemeClr val="bg1"/>
          </a:solidFill>
        </p:grpSpPr>
        <p:sp>
          <p:nvSpPr>
            <p:cNvPr id="11" name="Rectangle 5"/>
            <p:cNvSpPr>
              <a:spLocks noChangeArrowheads="1"/>
            </p:cNvSpPr>
            <p:nvPr/>
          </p:nvSpPr>
          <p:spPr bwMode="auto">
            <a:xfrm>
              <a:off x="6575425" y="4891650"/>
              <a:ext cx="8505" cy="566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p:nvSpPr>
          <p:spPr bwMode="auto">
            <a:xfrm>
              <a:off x="6606610" y="4891650"/>
              <a:ext cx="38272" cy="56699"/>
            </a:xfrm>
            <a:custGeom>
              <a:avLst/>
              <a:gdLst>
                <a:gd name="T0" fmla="*/ 0 w 27"/>
                <a:gd name="T1" fmla="*/ 0 h 40"/>
                <a:gd name="T2" fmla="*/ 6 w 27"/>
                <a:gd name="T3" fmla="*/ 0 h 40"/>
                <a:gd name="T4" fmla="*/ 22 w 27"/>
                <a:gd name="T5" fmla="*/ 34 h 40"/>
                <a:gd name="T6" fmla="*/ 22 w 27"/>
                <a:gd name="T7" fmla="*/ 34 h 40"/>
                <a:gd name="T8" fmla="*/ 22 w 27"/>
                <a:gd name="T9" fmla="*/ 0 h 40"/>
                <a:gd name="T10" fmla="*/ 27 w 27"/>
                <a:gd name="T11" fmla="*/ 0 h 40"/>
                <a:gd name="T12" fmla="*/ 27 w 27"/>
                <a:gd name="T13" fmla="*/ 40 h 40"/>
                <a:gd name="T14" fmla="*/ 21 w 27"/>
                <a:gd name="T15" fmla="*/ 40 h 40"/>
                <a:gd name="T16" fmla="*/ 6 w 27"/>
                <a:gd name="T17" fmla="*/ 8 h 40"/>
                <a:gd name="T18" fmla="*/ 6 w 27"/>
                <a:gd name="T19" fmla="*/ 8 h 40"/>
                <a:gd name="T20" fmla="*/ 6 w 27"/>
                <a:gd name="T21" fmla="*/ 40 h 40"/>
                <a:gd name="T22" fmla="*/ 0 w 27"/>
                <a:gd name="T23" fmla="*/ 40 h 40"/>
                <a:gd name="T24" fmla="*/ 0 w 2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0">
                  <a:moveTo>
                    <a:pt x="0" y="0"/>
                  </a:moveTo>
                  <a:lnTo>
                    <a:pt x="6" y="0"/>
                  </a:lnTo>
                  <a:lnTo>
                    <a:pt x="22" y="34"/>
                  </a:lnTo>
                  <a:lnTo>
                    <a:pt x="22" y="34"/>
                  </a:lnTo>
                  <a:lnTo>
                    <a:pt x="22" y="0"/>
                  </a:lnTo>
                  <a:lnTo>
                    <a:pt x="27" y="0"/>
                  </a:lnTo>
                  <a:lnTo>
                    <a:pt x="27" y="40"/>
                  </a:lnTo>
                  <a:lnTo>
                    <a:pt x="21" y="40"/>
                  </a:lnTo>
                  <a:lnTo>
                    <a:pt x="6" y="8"/>
                  </a:lnTo>
                  <a:lnTo>
                    <a:pt x="6" y="8"/>
                  </a:lnTo>
                  <a:lnTo>
                    <a:pt x="6"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3" name="Freeform 7"/>
            <p:cNvSpPr>
              <a:spLocks/>
            </p:cNvSpPr>
            <p:nvPr/>
          </p:nvSpPr>
          <p:spPr bwMode="auto">
            <a:xfrm>
              <a:off x="6663309" y="4891650"/>
              <a:ext cx="32603" cy="56699"/>
            </a:xfrm>
            <a:custGeom>
              <a:avLst/>
              <a:gdLst>
                <a:gd name="T0" fmla="*/ 9 w 23"/>
                <a:gd name="T1" fmla="*/ 5 h 40"/>
                <a:gd name="T2" fmla="*/ 0 w 23"/>
                <a:gd name="T3" fmla="*/ 5 h 40"/>
                <a:gd name="T4" fmla="*/ 0 w 23"/>
                <a:gd name="T5" fmla="*/ 0 h 40"/>
                <a:gd name="T6" fmla="*/ 23 w 23"/>
                <a:gd name="T7" fmla="*/ 0 h 40"/>
                <a:gd name="T8" fmla="*/ 23 w 23"/>
                <a:gd name="T9" fmla="*/ 5 h 40"/>
                <a:gd name="T10" fmla="*/ 15 w 23"/>
                <a:gd name="T11" fmla="*/ 5 h 40"/>
                <a:gd name="T12" fmla="*/ 15 w 23"/>
                <a:gd name="T13" fmla="*/ 40 h 40"/>
                <a:gd name="T14" fmla="*/ 9 w 23"/>
                <a:gd name="T15" fmla="*/ 40 h 40"/>
                <a:gd name="T16" fmla="*/ 9 w 23"/>
                <a:gd name="T17"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9" y="5"/>
                  </a:moveTo>
                  <a:lnTo>
                    <a:pt x="0" y="5"/>
                  </a:lnTo>
                  <a:lnTo>
                    <a:pt x="0" y="0"/>
                  </a:lnTo>
                  <a:lnTo>
                    <a:pt x="23" y="0"/>
                  </a:lnTo>
                  <a:lnTo>
                    <a:pt x="23" y="5"/>
                  </a:lnTo>
                  <a:lnTo>
                    <a:pt x="15" y="5"/>
                  </a:lnTo>
                  <a:lnTo>
                    <a:pt x="15" y="40"/>
                  </a:lnTo>
                  <a:lnTo>
                    <a:pt x="9" y="40"/>
                  </a:ln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4" name="Freeform 8"/>
            <p:cNvSpPr>
              <a:spLocks/>
            </p:cNvSpPr>
            <p:nvPr/>
          </p:nvSpPr>
          <p:spPr bwMode="auto">
            <a:xfrm>
              <a:off x="6715755" y="4891650"/>
              <a:ext cx="26933" cy="56699"/>
            </a:xfrm>
            <a:custGeom>
              <a:avLst/>
              <a:gdLst>
                <a:gd name="T0" fmla="*/ 0 w 19"/>
                <a:gd name="T1" fmla="*/ 0 h 40"/>
                <a:gd name="T2" fmla="*/ 19 w 19"/>
                <a:gd name="T3" fmla="*/ 0 h 40"/>
                <a:gd name="T4" fmla="*/ 19 w 19"/>
                <a:gd name="T5" fmla="*/ 5 h 40"/>
                <a:gd name="T6" fmla="*/ 5 w 19"/>
                <a:gd name="T7" fmla="*/ 5 h 40"/>
                <a:gd name="T8" fmla="*/ 5 w 19"/>
                <a:gd name="T9" fmla="*/ 18 h 40"/>
                <a:gd name="T10" fmla="*/ 17 w 19"/>
                <a:gd name="T11" fmla="*/ 18 h 40"/>
                <a:gd name="T12" fmla="*/ 17 w 19"/>
                <a:gd name="T13" fmla="*/ 22 h 40"/>
                <a:gd name="T14" fmla="*/ 5 w 19"/>
                <a:gd name="T15" fmla="*/ 22 h 40"/>
                <a:gd name="T16" fmla="*/ 5 w 19"/>
                <a:gd name="T17" fmla="*/ 35 h 40"/>
                <a:gd name="T18" fmla="*/ 19 w 19"/>
                <a:gd name="T19" fmla="*/ 35 h 40"/>
                <a:gd name="T20" fmla="*/ 19 w 19"/>
                <a:gd name="T21" fmla="*/ 40 h 40"/>
                <a:gd name="T22" fmla="*/ 0 w 19"/>
                <a:gd name="T23" fmla="*/ 40 h 40"/>
                <a:gd name="T24" fmla="*/ 0 w 19"/>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0">
                  <a:moveTo>
                    <a:pt x="0" y="0"/>
                  </a:moveTo>
                  <a:lnTo>
                    <a:pt x="19" y="0"/>
                  </a:lnTo>
                  <a:lnTo>
                    <a:pt x="19" y="5"/>
                  </a:lnTo>
                  <a:lnTo>
                    <a:pt x="5" y="5"/>
                  </a:lnTo>
                  <a:lnTo>
                    <a:pt x="5" y="18"/>
                  </a:lnTo>
                  <a:lnTo>
                    <a:pt x="17" y="18"/>
                  </a:lnTo>
                  <a:lnTo>
                    <a:pt x="17" y="22"/>
                  </a:lnTo>
                  <a:lnTo>
                    <a:pt x="5" y="22"/>
                  </a:lnTo>
                  <a:lnTo>
                    <a:pt x="5" y="35"/>
                  </a:lnTo>
                  <a:lnTo>
                    <a:pt x="19" y="35"/>
                  </a:lnTo>
                  <a:lnTo>
                    <a:pt x="19"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5" name="Freeform 9"/>
            <p:cNvSpPr>
              <a:spLocks noEditPoints="1"/>
            </p:cNvSpPr>
            <p:nvPr/>
          </p:nvSpPr>
          <p:spPr bwMode="auto">
            <a:xfrm>
              <a:off x="6765368" y="4891650"/>
              <a:ext cx="32603" cy="56699"/>
            </a:xfrm>
            <a:custGeom>
              <a:avLst/>
              <a:gdLst>
                <a:gd name="T0" fmla="*/ 0 w 16"/>
                <a:gd name="T1" fmla="*/ 0 h 27"/>
                <a:gd name="T2" fmla="*/ 7 w 16"/>
                <a:gd name="T3" fmla="*/ 0 h 27"/>
                <a:gd name="T4" fmla="*/ 12 w 16"/>
                <a:gd name="T5" fmla="*/ 2 h 27"/>
                <a:gd name="T6" fmla="*/ 14 w 16"/>
                <a:gd name="T7" fmla="*/ 7 h 27"/>
                <a:gd name="T8" fmla="*/ 9 w 16"/>
                <a:gd name="T9" fmla="*/ 14 h 27"/>
                <a:gd name="T10" fmla="*/ 9 w 16"/>
                <a:gd name="T11" fmla="*/ 14 h 27"/>
                <a:gd name="T12" fmla="*/ 12 w 16"/>
                <a:gd name="T13" fmla="*/ 16 h 27"/>
                <a:gd name="T14" fmla="*/ 16 w 16"/>
                <a:gd name="T15" fmla="*/ 27 h 27"/>
                <a:gd name="T16" fmla="*/ 12 w 16"/>
                <a:gd name="T17" fmla="*/ 27 h 27"/>
                <a:gd name="T18" fmla="*/ 9 w 16"/>
                <a:gd name="T19" fmla="*/ 18 h 27"/>
                <a:gd name="T20" fmla="*/ 5 w 16"/>
                <a:gd name="T21" fmla="*/ 15 h 27"/>
                <a:gd name="T22" fmla="*/ 3 w 16"/>
                <a:gd name="T23" fmla="*/ 15 h 27"/>
                <a:gd name="T24" fmla="*/ 3 w 16"/>
                <a:gd name="T25" fmla="*/ 27 h 27"/>
                <a:gd name="T26" fmla="*/ 0 w 16"/>
                <a:gd name="T27" fmla="*/ 27 h 27"/>
                <a:gd name="T28" fmla="*/ 0 w 16"/>
                <a:gd name="T29" fmla="*/ 0 h 27"/>
                <a:gd name="T30" fmla="*/ 3 w 16"/>
                <a:gd name="T31" fmla="*/ 12 h 27"/>
                <a:gd name="T32" fmla="*/ 6 w 16"/>
                <a:gd name="T33" fmla="*/ 12 h 27"/>
                <a:gd name="T34" fmla="*/ 11 w 16"/>
                <a:gd name="T35" fmla="*/ 7 h 27"/>
                <a:gd name="T36" fmla="*/ 6 w 16"/>
                <a:gd name="T37" fmla="*/ 3 h 27"/>
                <a:gd name="T38" fmla="*/ 3 w 16"/>
                <a:gd name="T39" fmla="*/ 3 h 27"/>
                <a:gd name="T40" fmla="*/ 3 w 16"/>
                <a:gd name="T41"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7">
                  <a:moveTo>
                    <a:pt x="0" y="0"/>
                  </a:moveTo>
                  <a:cubicBezTo>
                    <a:pt x="7" y="0"/>
                    <a:pt x="7" y="0"/>
                    <a:pt x="7" y="0"/>
                  </a:cubicBezTo>
                  <a:cubicBezTo>
                    <a:pt x="9" y="0"/>
                    <a:pt x="11" y="1"/>
                    <a:pt x="12" y="2"/>
                  </a:cubicBezTo>
                  <a:cubicBezTo>
                    <a:pt x="14" y="3"/>
                    <a:pt x="14" y="5"/>
                    <a:pt x="14" y="7"/>
                  </a:cubicBezTo>
                  <a:cubicBezTo>
                    <a:pt x="14" y="10"/>
                    <a:pt x="13" y="13"/>
                    <a:pt x="9" y="14"/>
                  </a:cubicBezTo>
                  <a:cubicBezTo>
                    <a:pt x="9" y="14"/>
                    <a:pt x="9" y="14"/>
                    <a:pt x="9" y="14"/>
                  </a:cubicBezTo>
                  <a:cubicBezTo>
                    <a:pt x="11" y="14"/>
                    <a:pt x="11" y="15"/>
                    <a:pt x="12" y="16"/>
                  </a:cubicBezTo>
                  <a:cubicBezTo>
                    <a:pt x="16" y="27"/>
                    <a:pt x="16" y="27"/>
                    <a:pt x="16" y="27"/>
                  </a:cubicBezTo>
                  <a:cubicBezTo>
                    <a:pt x="12" y="27"/>
                    <a:pt x="12" y="27"/>
                    <a:pt x="12" y="27"/>
                  </a:cubicBezTo>
                  <a:cubicBezTo>
                    <a:pt x="9" y="18"/>
                    <a:pt x="9" y="18"/>
                    <a:pt x="9" y="18"/>
                  </a:cubicBezTo>
                  <a:cubicBezTo>
                    <a:pt x="8" y="16"/>
                    <a:pt x="7" y="15"/>
                    <a:pt x="5" y="15"/>
                  </a:cubicBezTo>
                  <a:cubicBezTo>
                    <a:pt x="3" y="15"/>
                    <a:pt x="3" y="15"/>
                    <a:pt x="3" y="15"/>
                  </a:cubicBezTo>
                  <a:cubicBezTo>
                    <a:pt x="3" y="27"/>
                    <a:pt x="3" y="27"/>
                    <a:pt x="3" y="27"/>
                  </a:cubicBezTo>
                  <a:cubicBezTo>
                    <a:pt x="0" y="27"/>
                    <a:pt x="0" y="27"/>
                    <a:pt x="0" y="27"/>
                  </a:cubicBezTo>
                  <a:lnTo>
                    <a:pt x="0" y="0"/>
                  </a:lnTo>
                  <a:close/>
                  <a:moveTo>
                    <a:pt x="3" y="12"/>
                  </a:moveTo>
                  <a:cubicBezTo>
                    <a:pt x="6" y="12"/>
                    <a:pt x="6" y="12"/>
                    <a:pt x="6" y="12"/>
                  </a:cubicBezTo>
                  <a:cubicBezTo>
                    <a:pt x="9" y="12"/>
                    <a:pt x="11" y="10"/>
                    <a:pt x="11" y="7"/>
                  </a:cubicBezTo>
                  <a:cubicBezTo>
                    <a:pt x="11" y="4"/>
                    <a:pt x="9" y="3"/>
                    <a:pt x="6" y="3"/>
                  </a:cubicBezTo>
                  <a:cubicBezTo>
                    <a:pt x="3" y="3"/>
                    <a:pt x="3" y="3"/>
                    <a:pt x="3" y="3"/>
                  </a:cubicBezTo>
                  <a:lnTo>
                    <a:pt x="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6" name="Freeform 10"/>
            <p:cNvSpPr>
              <a:spLocks/>
            </p:cNvSpPr>
            <p:nvPr/>
          </p:nvSpPr>
          <p:spPr bwMode="auto">
            <a:xfrm>
              <a:off x="6814979" y="4891650"/>
              <a:ext cx="39690" cy="58116"/>
            </a:xfrm>
            <a:custGeom>
              <a:avLst/>
              <a:gdLst>
                <a:gd name="T0" fmla="*/ 19 w 19"/>
                <a:gd name="T1" fmla="*/ 26 h 28"/>
                <a:gd name="T2" fmla="*/ 12 w 19"/>
                <a:gd name="T3" fmla="*/ 28 h 28"/>
                <a:gd name="T4" fmla="*/ 0 w 19"/>
                <a:gd name="T5" fmla="*/ 14 h 28"/>
                <a:gd name="T6" fmla="*/ 12 w 19"/>
                <a:gd name="T7" fmla="*/ 0 h 28"/>
                <a:gd name="T8" fmla="*/ 19 w 19"/>
                <a:gd name="T9" fmla="*/ 1 h 28"/>
                <a:gd name="T10" fmla="*/ 19 w 19"/>
                <a:gd name="T11" fmla="*/ 4 h 28"/>
                <a:gd name="T12" fmla="*/ 12 w 19"/>
                <a:gd name="T13" fmla="*/ 3 h 28"/>
                <a:gd name="T14" fmla="*/ 4 w 19"/>
                <a:gd name="T15" fmla="*/ 13 h 28"/>
                <a:gd name="T16" fmla="*/ 12 w 19"/>
                <a:gd name="T17" fmla="*/ 25 h 28"/>
                <a:gd name="T18" fmla="*/ 16 w 19"/>
                <a:gd name="T19" fmla="*/ 24 h 28"/>
                <a:gd name="T20" fmla="*/ 16 w 19"/>
                <a:gd name="T21" fmla="*/ 15 h 28"/>
                <a:gd name="T22" fmla="*/ 11 w 19"/>
                <a:gd name="T23" fmla="*/ 15 h 28"/>
                <a:gd name="T24" fmla="*/ 11 w 19"/>
                <a:gd name="T25" fmla="*/ 12 h 28"/>
                <a:gd name="T26" fmla="*/ 19 w 19"/>
                <a:gd name="T27" fmla="*/ 12 h 28"/>
                <a:gd name="T28" fmla="*/ 19 w 19"/>
                <a:gd name="T2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8">
                  <a:moveTo>
                    <a:pt x="19" y="26"/>
                  </a:moveTo>
                  <a:cubicBezTo>
                    <a:pt x="18" y="27"/>
                    <a:pt x="15" y="28"/>
                    <a:pt x="12" y="28"/>
                  </a:cubicBezTo>
                  <a:cubicBezTo>
                    <a:pt x="4" y="28"/>
                    <a:pt x="0" y="21"/>
                    <a:pt x="0" y="14"/>
                  </a:cubicBezTo>
                  <a:cubicBezTo>
                    <a:pt x="0" y="5"/>
                    <a:pt x="5" y="0"/>
                    <a:pt x="12" y="0"/>
                  </a:cubicBezTo>
                  <a:cubicBezTo>
                    <a:pt x="15" y="0"/>
                    <a:pt x="17" y="0"/>
                    <a:pt x="19" y="1"/>
                  </a:cubicBezTo>
                  <a:cubicBezTo>
                    <a:pt x="19" y="4"/>
                    <a:pt x="19" y="4"/>
                    <a:pt x="19" y="4"/>
                  </a:cubicBezTo>
                  <a:cubicBezTo>
                    <a:pt x="16" y="3"/>
                    <a:pt x="14" y="3"/>
                    <a:pt x="12" y="3"/>
                  </a:cubicBezTo>
                  <a:cubicBezTo>
                    <a:pt x="8" y="3"/>
                    <a:pt x="4" y="6"/>
                    <a:pt x="4" y="13"/>
                  </a:cubicBezTo>
                  <a:cubicBezTo>
                    <a:pt x="4" y="20"/>
                    <a:pt x="7" y="25"/>
                    <a:pt x="12" y="25"/>
                  </a:cubicBezTo>
                  <a:cubicBezTo>
                    <a:pt x="14" y="25"/>
                    <a:pt x="15" y="24"/>
                    <a:pt x="16" y="24"/>
                  </a:cubicBezTo>
                  <a:cubicBezTo>
                    <a:pt x="16" y="15"/>
                    <a:pt x="16" y="15"/>
                    <a:pt x="16" y="15"/>
                  </a:cubicBezTo>
                  <a:cubicBezTo>
                    <a:pt x="11" y="15"/>
                    <a:pt x="11" y="15"/>
                    <a:pt x="11" y="15"/>
                  </a:cubicBezTo>
                  <a:cubicBezTo>
                    <a:pt x="11" y="12"/>
                    <a:pt x="11" y="12"/>
                    <a:pt x="11" y="12"/>
                  </a:cubicBezTo>
                  <a:cubicBezTo>
                    <a:pt x="19" y="12"/>
                    <a:pt x="19" y="12"/>
                    <a:pt x="19" y="12"/>
                  </a:cubicBezTo>
                  <a:lnTo>
                    <a:pt x="19"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7" name="Freeform 11"/>
            <p:cNvSpPr>
              <a:spLocks noEditPoints="1"/>
            </p:cNvSpPr>
            <p:nvPr/>
          </p:nvSpPr>
          <p:spPr bwMode="auto">
            <a:xfrm>
              <a:off x="6875931" y="4891650"/>
              <a:ext cx="41107" cy="58116"/>
            </a:xfrm>
            <a:custGeom>
              <a:avLst/>
              <a:gdLst>
                <a:gd name="T0" fmla="*/ 11 w 20"/>
                <a:gd name="T1" fmla="*/ 0 h 28"/>
                <a:gd name="T2" fmla="*/ 20 w 20"/>
                <a:gd name="T3" fmla="*/ 13 h 28"/>
                <a:gd name="T4" fmla="*/ 10 w 20"/>
                <a:gd name="T5" fmla="*/ 28 h 28"/>
                <a:gd name="T6" fmla="*/ 0 w 20"/>
                <a:gd name="T7" fmla="*/ 14 h 28"/>
                <a:gd name="T8" fmla="*/ 11 w 20"/>
                <a:gd name="T9" fmla="*/ 0 h 28"/>
                <a:gd name="T10" fmla="*/ 10 w 20"/>
                <a:gd name="T11" fmla="*/ 25 h 28"/>
                <a:gd name="T12" fmla="*/ 17 w 20"/>
                <a:gd name="T13" fmla="*/ 13 h 28"/>
                <a:gd name="T14" fmla="*/ 11 w 20"/>
                <a:gd name="T15" fmla="*/ 3 h 28"/>
                <a:gd name="T16" fmla="*/ 4 w 20"/>
                <a:gd name="T17" fmla="*/ 14 h 28"/>
                <a:gd name="T18" fmla="*/ 10 w 2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8">
                  <a:moveTo>
                    <a:pt x="11" y="0"/>
                  </a:moveTo>
                  <a:cubicBezTo>
                    <a:pt x="17" y="0"/>
                    <a:pt x="20" y="5"/>
                    <a:pt x="20" y="13"/>
                  </a:cubicBezTo>
                  <a:cubicBezTo>
                    <a:pt x="20" y="23"/>
                    <a:pt x="17" y="28"/>
                    <a:pt x="10" y="28"/>
                  </a:cubicBezTo>
                  <a:cubicBezTo>
                    <a:pt x="4" y="28"/>
                    <a:pt x="0" y="22"/>
                    <a:pt x="0" y="14"/>
                  </a:cubicBezTo>
                  <a:cubicBezTo>
                    <a:pt x="0" y="5"/>
                    <a:pt x="4" y="0"/>
                    <a:pt x="11" y="0"/>
                  </a:cubicBezTo>
                  <a:close/>
                  <a:moveTo>
                    <a:pt x="10" y="25"/>
                  </a:moveTo>
                  <a:cubicBezTo>
                    <a:pt x="14" y="25"/>
                    <a:pt x="17" y="22"/>
                    <a:pt x="17" y="13"/>
                  </a:cubicBezTo>
                  <a:cubicBezTo>
                    <a:pt x="17" y="8"/>
                    <a:pt x="15" y="3"/>
                    <a:pt x="11" y="3"/>
                  </a:cubicBezTo>
                  <a:cubicBezTo>
                    <a:pt x="7" y="3"/>
                    <a:pt x="4" y="6"/>
                    <a:pt x="4" y="14"/>
                  </a:cubicBezTo>
                  <a:cubicBezTo>
                    <a:pt x="4" y="19"/>
                    <a:pt x="6" y="25"/>
                    <a:pt x="1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8" name="Freeform 12"/>
            <p:cNvSpPr>
              <a:spLocks/>
            </p:cNvSpPr>
            <p:nvPr/>
          </p:nvSpPr>
          <p:spPr bwMode="auto">
            <a:xfrm>
              <a:off x="6931213" y="4891650"/>
              <a:ext cx="43942" cy="56699"/>
            </a:xfrm>
            <a:custGeom>
              <a:avLst/>
              <a:gdLst>
                <a:gd name="T0" fmla="*/ 0 w 31"/>
                <a:gd name="T1" fmla="*/ 0 h 40"/>
                <a:gd name="T2" fmla="*/ 6 w 31"/>
                <a:gd name="T3" fmla="*/ 0 h 40"/>
                <a:gd name="T4" fmla="*/ 15 w 31"/>
                <a:gd name="T5" fmla="*/ 33 h 40"/>
                <a:gd name="T6" fmla="*/ 16 w 31"/>
                <a:gd name="T7" fmla="*/ 33 h 40"/>
                <a:gd name="T8" fmla="*/ 25 w 31"/>
                <a:gd name="T9" fmla="*/ 0 h 40"/>
                <a:gd name="T10" fmla="*/ 31 w 31"/>
                <a:gd name="T11" fmla="*/ 0 h 40"/>
                <a:gd name="T12" fmla="*/ 18 w 31"/>
                <a:gd name="T13" fmla="*/ 40 h 40"/>
                <a:gd name="T14" fmla="*/ 13 w 31"/>
                <a:gd name="T15" fmla="*/ 40 h 40"/>
                <a:gd name="T16" fmla="*/ 0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0" y="0"/>
                  </a:moveTo>
                  <a:lnTo>
                    <a:pt x="6" y="0"/>
                  </a:lnTo>
                  <a:lnTo>
                    <a:pt x="15" y="33"/>
                  </a:lnTo>
                  <a:lnTo>
                    <a:pt x="16" y="33"/>
                  </a:lnTo>
                  <a:lnTo>
                    <a:pt x="25" y="0"/>
                  </a:lnTo>
                  <a:lnTo>
                    <a:pt x="31" y="0"/>
                  </a:lnTo>
                  <a:lnTo>
                    <a:pt x="18" y="40"/>
                  </a:lnTo>
                  <a:lnTo>
                    <a:pt x="13"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9" name="Freeform 13"/>
            <p:cNvSpPr>
              <a:spLocks/>
            </p:cNvSpPr>
            <p:nvPr/>
          </p:nvSpPr>
          <p:spPr bwMode="auto">
            <a:xfrm>
              <a:off x="6992165" y="4891650"/>
              <a:ext cx="28350" cy="56699"/>
            </a:xfrm>
            <a:custGeom>
              <a:avLst/>
              <a:gdLst>
                <a:gd name="T0" fmla="*/ 0 w 20"/>
                <a:gd name="T1" fmla="*/ 0 h 40"/>
                <a:gd name="T2" fmla="*/ 19 w 20"/>
                <a:gd name="T3" fmla="*/ 0 h 40"/>
                <a:gd name="T4" fmla="*/ 19 w 20"/>
                <a:gd name="T5" fmla="*/ 5 h 40"/>
                <a:gd name="T6" fmla="*/ 5 w 20"/>
                <a:gd name="T7" fmla="*/ 5 h 40"/>
                <a:gd name="T8" fmla="*/ 5 w 20"/>
                <a:gd name="T9" fmla="*/ 18 h 40"/>
                <a:gd name="T10" fmla="*/ 19 w 20"/>
                <a:gd name="T11" fmla="*/ 18 h 40"/>
                <a:gd name="T12" fmla="*/ 19 w 20"/>
                <a:gd name="T13" fmla="*/ 22 h 40"/>
                <a:gd name="T14" fmla="*/ 5 w 20"/>
                <a:gd name="T15" fmla="*/ 22 h 40"/>
                <a:gd name="T16" fmla="*/ 5 w 20"/>
                <a:gd name="T17" fmla="*/ 35 h 40"/>
                <a:gd name="T18" fmla="*/ 20 w 20"/>
                <a:gd name="T19" fmla="*/ 35 h 40"/>
                <a:gd name="T20" fmla="*/ 20 w 20"/>
                <a:gd name="T21" fmla="*/ 40 h 40"/>
                <a:gd name="T22" fmla="*/ 0 w 20"/>
                <a:gd name="T23" fmla="*/ 40 h 40"/>
                <a:gd name="T24" fmla="*/ 0 w 20"/>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0">
                  <a:moveTo>
                    <a:pt x="0" y="0"/>
                  </a:moveTo>
                  <a:lnTo>
                    <a:pt x="19" y="0"/>
                  </a:lnTo>
                  <a:lnTo>
                    <a:pt x="19" y="5"/>
                  </a:lnTo>
                  <a:lnTo>
                    <a:pt x="5" y="5"/>
                  </a:lnTo>
                  <a:lnTo>
                    <a:pt x="5" y="18"/>
                  </a:lnTo>
                  <a:lnTo>
                    <a:pt x="19" y="18"/>
                  </a:lnTo>
                  <a:lnTo>
                    <a:pt x="19" y="22"/>
                  </a:lnTo>
                  <a:lnTo>
                    <a:pt x="5" y="22"/>
                  </a:lnTo>
                  <a:lnTo>
                    <a:pt x="5" y="35"/>
                  </a:lnTo>
                  <a:lnTo>
                    <a:pt x="20" y="35"/>
                  </a:lnTo>
                  <a:lnTo>
                    <a:pt x="20"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0" name="Freeform 14"/>
            <p:cNvSpPr>
              <a:spLocks noEditPoints="1"/>
            </p:cNvSpPr>
            <p:nvPr/>
          </p:nvSpPr>
          <p:spPr bwMode="auto">
            <a:xfrm>
              <a:off x="7041776" y="4891650"/>
              <a:ext cx="32603" cy="56699"/>
            </a:xfrm>
            <a:custGeom>
              <a:avLst/>
              <a:gdLst>
                <a:gd name="T0" fmla="*/ 0 w 16"/>
                <a:gd name="T1" fmla="*/ 0 h 27"/>
                <a:gd name="T2" fmla="*/ 7 w 16"/>
                <a:gd name="T3" fmla="*/ 0 h 27"/>
                <a:gd name="T4" fmla="*/ 13 w 16"/>
                <a:gd name="T5" fmla="*/ 2 h 27"/>
                <a:gd name="T6" fmla="*/ 15 w 16"/>
                <a:gd name="T7" fmla="*/ 7 h 27"/>
                <a:gd name="T8" fmla="*/ 9 w 16"/>
                <a:gd name="T9" fmla="*/ 14 h 27"/>
                <a:gd name="T10" fmla="*/ 9 w 16"/>
                <a:gd name="T11" fmla="*/ 14 h 27"/>
                <a:gd name="T12" fmla="*/ 12 w 16"/>
                <a:gd name="T13" fmla="*/ 16 h 27"/>
                <a:gd name="T14" fmla="*/ 16 w 16"/>
                <a:gd name="T15" fmla="*/ 27 h 27"/>
                <a:gd name="T16" fmla="*/ 12 w 16"/>
                <a:gd name="T17" fmla="*/ 27 h 27"/>
                <a:gd name="T18" fmla="*/ 9 w 16"/>
                <a:gd name="T19" fmla="*/ 18 h 27"/>
                <a:gd name="T20" fmla="*/ 5 w 16"/>
                <a:gd name="T21" fmla="*/ 15 h 27"/>
                <a:gd name="T22" fmla="*/ 3 w 16"/>
                <a:gd name="T23" fmla="*/ 15 h 27"/>
                <a:gd name="T24" fmla="*/ 3 w 16"/>
                <a:gd name="T25" fmla="*/ 27 h 27"/>
                <a:gd name="T26" fmla="*/ 0 w 16"/>
                <a:gd name="T27" fmla="*/ 27 h 27"/>
                <a:gd name="T28" fmla="*/ 0 w 16"/>
                <a:gd name="T29" fmla="*/ 0 h 27"/>
                <a:gd name="T30" fmla="*/ 3 w 16"/>
                <a:gd name="T31" fmla="*/ 12 h 27"/>
                <a:gd name="T32" fmla="*/ 6 w 16"/>
                <a:gd name="T33" fmla="*/ 12 h 27"/>
                <a:gd name="T34" fmla="*/ 11 w 16"/>
                <a:gd name="T35" fmla="*/ 7 h 27"/>
                <a:gd name="T36" fmla="*/ 6 w 16"/>
                <a:gd name="T37" fmla="*/ 3 h 27"/>
                <a:gd name="T38" fmla="*/ 3 w 16"/>
                <a:gd name="T39" fmla="*/ 3 h 27"/>
                <a:gd name="T40" fmla="*/ 3 w 16"/>
                <a:gd name="T41"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7">
                  <a:moveTo>
                    <a:pt x="0" y="0"/>
                  </a:moveTo>
                  <a:cubicBezTo>
                    <a:pt x="7" y="0"/>
                    <a:pt x="7" y="0"/>
                    <a:pt x="7" y="0"/>
                  </a:cubicBezTo>
                  <a:cubicBezTo>
                    <a:pt x="10" y="0"/>
                    <a:pt x="11" y="1"/>
                    <a:pt x="13" y="2"/>
                  </a:cubicBezTo>
                  <a:cubicBezTo>
                    <a:pt x="14" y="3"/>
                    <a:pt x="15" y="5"/>
                    <a:pt x="15" y="7"/>
                  </a:cubicBezTo>
                  <a:cubicBezTo>
                    <a:pt x="15" y="10"/>
                    <a:pt x="13" y="13"/>
                    <a:pt x="9" y="14"/>
                  </a:cubicBezTo>
                  <a:cubicBezTo>
                    <a:pt x="9" y="14"/>
                    <a:pt x="9" y="14"/>
                    <a:pt x="9" y="14"/>
                  </a:cubicBezTo>
                  <a:cubicBezTo>
                    <a:pt x="11" y="14"/>
                    <a:pt x="12" y="15"/>
                    <a:pt x="12" y="16"/>
                  </a:cubicBezTo>
                  <a:cubicBezTo>
                    <a:pt x="16" y="27"/>
                    <a:pt x="16" y="27"/>
                    <a:pt x="16" y="27"/>
                  </a:cubicBezTo>
                  <a:cubicBezTo>
                    <a:pt x="12" y="27"/>
                    <a:pt x="12" y="27"/>
                    <a:pt x="12" y="27"/>
                  </a:cubicBezTo>
                  <a:cubicBezTo>
                    <a:pt x="9" y="18"/>
                    <a:pt x="9" y="18"/>
                    <a:pt x="9" y="18"/>
                  </a:cubicBezTo>
                  <a:cubicBezTo>
                    <a:pt x="8" y="16"/>
                    <a:pt x="7" y="15"/>
                    <a:pt x="5" y="15"/>
                  </a:cubicBezTo>
                  <a:cubicBezTo>
                    <a:pt x="3" y="15"/>
                    <a:pt x="3" y="15"/>
                    <a:pt x="3" y="15"/>
                  </a:cubicBezTo>
                  <a:cubicBezTo>
                    <a:pt x="3" y="27"/>
                    <a:pt x="3" y="27"/>
                    <a:pt x="3" y="27"/>
                  </a:cubicBezTo>
                  <a:cubicBezTo>
                    <a:pt x="0" y="27"/>
                    <a:pt x="0" y="27"/>
                    <a:pt x="0" y="27"/>
                  </a:cubicBezTo>
                  <a:lnTo>
                    <a:pt x="0" y="0"/>
                  </a:lnTo>
                  <a:close/>
                  <a:moveTo>
                    <a:pt x="3" y="12"/>
                  </a:moveTo>
                  <a:cubicBezTo>
                    <a:pt x="6" y="12"/>
                    <a:pt x="6" y="12"/>
                    <a:pt x="6" y="12"/>
                  </a:cubicBezTo>
                  <a:cubicBezTo>
                    <a:pt x="10" y="12"/>
                    <a:pt x="11" y="10"/>
                    <a:pt x="11" y="7"/>
                  </a:cubicBezTo>
                  <a:cubicBezTo>
                    <a:pt x="11" y="4"/>
                    <a:pt x="9" y="3"/>
                    <a:pt x="6" y="3"/>
                  </a:cubicBezTo>
                  <a:cubicBezTo>
                    <a:pt x="3" y="3"/>
                    <a:pt x="3" y="3"/>
                    <a:pt x="3" y="3"/>
                  </a:cubicBezTo>
                  <a:lnTo>
                    <a:pt x="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1" name="Freeform 15"/>
            <p:cNvSpPr>
              <a:spLocks/>
            </p:cNvSpPr>
            <p:nvPr/>
          </p:nvSpPr>
          <p:spPr bwMode="auto">
            <a:xfrm>
              <a:off x="7092806" y="4891650"/>
              <a:ext cx="38272" cy="56699"/>
            </a:xfrm>
            <a:custGeom>
              <a:avLst/>
              <a:gdLst>
                <a:gd name="T0" fmla="*/ 0 w 27"/>
                <a:gd name="T1" fmla="*/ 0 h 40"/>
                <a:gd name="T2" fmla="*/ 8 w 27"/>
                <a:gd name="T3" fmla="*/ 0 h 40"/>
                <a:gd name="T4" fmla="*/ 22 w 27"/>
                <a:gd name="T5" fmla="*/ 34 h 40"/>
                <a:gd name="T6" fmla="*/ 22 w 27"/>
                <a:gd name="T7" fmla="*/ 34 h 40"/>
                <a:gd name="T8" fmla="*/ 22 w 27"/>
                <a:gd name="T9" fmla="*/ 0 h 40"/>
                <a:gd name="T10" fmla="*/ 27 w 27"/>
                <a:gd name="T11" fmla="*/ 0 h 40"/>
                <a:gd name="T12" fmla="*/ 27 w 27"/>
                <a:gd name="T13" fmla="*/ 40 h 40"/>
                <a:gd name="T14" fmla="*/ 21 w 27"/>
                <a:gd name="T15" fmla="*/ 40 h 40"/>
                <a:gd name="T16" fmla="*/ 6 w 27"/>
                <a:gd name="T17" fmla="*/ 8 h 40"/>
                <a:gd name="T18" fmla="*/ 6 w 27"/>
                <a:gd name="T19" fmla="*/ 8 h 40"/>
                <a:gd name="T20" fmla="*/ 6 w 27"/>
                <a:gd name="T21" fmla="*/ 40 h 40"/>
                <a:gd name="T22" fmla="*/ 0 w 27"/>
                <a:gd name="T23" fmla="*/ 40 h 40"/>
                <a:gd name="T24" fmla="*/ 0 w 2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0">
                  <a:moveTo>
                    <a:pt x="0" y="0"/>
                  </a:moveTo>
                  <a:lnTo>
                    <a:pt x="8" y="0"/>
                  </a:lnTo>
                  <a:lnTo>
                    <a:pt x="22" y="34"/>
                  </a:lnTo>
                  <a:lnTo>
                    <a:pt x="22" y="34"/>
                  </a:lnTo>
                  <a:lnTo>
                    <a:pt x="22" y="0"/>
                  </a:lnTo>
                  <a:lnTo>
                    <a:pt x="27" y="0"/>
                  </a:lnTo>
                  <a:lnTo>
                    <a:pt x="27" y="40"/>
                  </a:lnTo>
                  <a:lnTo>
                    <a:pt x="21" y="40"/>
                  </a:lnTo>
                  <a:lnTo>
                    <a:pt x="6" y="8"/>
                  </a:lnTo>
                  <a:lnTo>
                    <a:pt x="6" y="8"/>
                  </a:lnTo>
                  <a:lnTo>
                    <a:pt x="6"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2" name="Freeform 16"/>
            <p:cNvSpPr>
              <a:spLocks/>
            </p:cNvSpPr>
            <p:nvPr/>
          </p:nvSpPr>
          <p:spPr bwMode="auto">
            <a:xfrm>
              <a:off x="7155175" y="4891650"/>
              <a:ext cx="51029" cy="56699"/>
            </a:xfrm>
            <a:custGeom>
              <a:avLst/>
              <a:gdLst>
                <a:gd name="T0" fmla="*/ 0 w 36"/>
                <a:gd name="T1" fmla="*/ 0 h 40"/>
                <a:gd name="T2" fmla="*/ 8 w 36"/>
                <a:gd name="T3" fmla="*/ 0 h 40"/>
                <a:gd name="T4" fmla="*/ 18 w 36"/>
                <a:gd name="T5" fmla="*/ 33 h 40"/>
                <a:gd name="T6" fmla="*/ 18 w 36"/>
                <a:gd name="T7" fmla="*/ 33 h 40"/>
                <a:gd name="T8" fmla="*/ 28 w 36"/>
                <a:gd name="T9" fmla="*/ 0 h 40"/>
                <a:gd name="T10" fmla="*/ 36 w 36"/>
                <a:gd name="T11" fmla="*/ 0 h 40"/>
                <a:gd name="T12" fmla="*/ 36 w 36"/>
                <a:gd name="T13" fmla="*/ 40 h 40"/>
                <a:gd name="T14" fmla="*/ 31 w 36"/>
                <a:gd name="T15" fmla="*/ 40 h 40"/>
                <a:gd name="T16" fmla="*/ 31 w 36"/>
                <a:gd name="T17" fmla="*/ 6 h 40"/>
                <a:gd name="T18" fmla="*/ 31 w 36"/>
                <a:gd name="T19" fmla="*/ 6 h 40"/>
                <a:gd name="T20" fmla="*/ 20 w 36"/>
                <a:gd name="T21" fmla="*/ 40 h 40"/>
                <a:gd name="T22" fmla="*/ 15 w 36"/>
                <a:gd name="T23" fmla="*/ 40 h 40"/>
                <a:gd name="T24" fmla="*/ 5 w 36"/>
                <a:gd name="T25" fmla="*/ 6 h 40"/>
                <a:gd name="T26" fmla="*/ 5 w 36"/>
                <a:gd name="T27" fmla="*/ 6 h 40"/>
                <a:gd name="T28" fmla="*/ 5 w 36"/>
                <a:gd name="T29" fmla="*/ 40 h 40"/>
                <a:gd name="T30" fmla="*/ 0 w 36"/>
                <a:gd name="T31" fmla="*/ 40 h 40"/>
                <a:gd name="T32" fmla="*/ 0 w 36"/>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0">
                  <a:moveTo>
                    <a:pt x="0" y="0"/>
                  </a:moveTo>
                  <a:lnTo>
                    <a:pt x="8" y="0"/>
                  </a:lnTo>
                  <a:lnTo>
                    <a:pt x="18" y="33"/>
                  </a:lnTo>
                  <a:lnTo>
                    <a:pt x="18" y="33"/>
                  </a:lnTo>
                  <a:lnTo>
                    <a:pt x="28" y="0"/>
                  </a:lnTo>
                  <a:lnTo>
                    <a:pt x="36" y="0"/>
                  </a:lnTo>
                  <a:lnTo>
                    <a:pt x="36" y="40"/>
                  </a:lnTo>
                  <a:lnTo>
                    <a:pt x="31" y="40"/>
                  </a:lnTo>
                  <a:lnTo>
                    <a:pt x="31" y="6"/>
                  </a:lnTo>
                  <a:lnTo>
                    <a:pt x="31" y="6"/>
                  </a:lnTo>
                  <a:lnTo>
                    <a:pt x="20" y="40"/>
                  </a:lnTo>
                  <a:lnTo>
                    <a:pt x="15" y="40"/>
                  </a:lnTo>
                  <a:lnTo>
                    <a:pt x="5" y="6"/>
                  </a:lnTo>
                  <a:lnTo>
                    <a:pt x="5" y="6"/>
                  </a:lnTo>
                  <a:lnTo>
                    <a:pt x="5"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3" name="Freeform 17"/>
            <p:cNvSpPr>
              <a:spLocks/>
            </p:cNvSpPr>
            <p:nvPr/>
          </p:nvSpPr>
          <p:spPr bwMode="auto">
            <a:xfrm>
              <a:off x="7228884" y="4891650"/>
              <a:ext cx="28350" cy="56699"/>
            </a:xfrm>
            <a:custGeom>
              <a:avLst/>
              <a:gdLst>
                <a:gd name="T0" fmla="*/ 0 w 20"/>
                <a:gd name="T1" fmla="*/ 0 h 40"/>
                <a:gd name="T2" fmla="*/ 19 w 20"/>
                <a:gd name="T3" fmla="*/ 0 h 40"/>
                <a:gd name="T4" fmla="*/ 19 w 20"/>
                <a:gd name="T5" fmla="*/ 5 h 40"/>
                <a:gd name="T6" fmla="*/ 6 w 20"/>
                <a:gd name="T7" fmla="*/ 5 h 40"/>
                <a:gd name="T8" fmla="*/ 6 w 20"/>
                <a:gd name="T9" fmla="*/ 18 h 40"/>
                <a:gd name="T10" fmla="*/ 19 w 20"/>
                <a:gd name="T11" fmla="*/ 18 h 40"/>
                <a:gd name="T12" fmla="*/ 19 w 20"/>
                <a:gd name="T13" fmla="*/ 22 h 40"/>
                <a:gd name="T14" fmla="*/ 6 w 20"/>
                <a:gd name="T15" fmla="*/ 22 h 40"/>
                <a:gd name="T16" fmla="*/ 6 w 20"/>
                <a:gd name="T17" fmla="*/ 35 h 40"/>
                <a:gd name="T18" fmla="*/ 20 w 20"/>
                <a:gd name="T19" fmla="*/ 35 h 40"/>
                <a:gd name="T20" fmla="*/ 20 w 20"/>
                <a:gd name="T21" fmla="*/ 40 h 40"/>
                <a:gd name="T22" fmla="*/ 0 w 20"/>
                <a:gd name="T23" fmla="*/ 40 h 40"/>
                <a:gd name="T24" fmla="*/ 0 w 20"/>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0">
                  <a:moveTo>
                    <a:pt x="0" y="0"/>
                  </a:moveTo>
                  <a:lnTo>
                    <a:pt x="19" y="0"/>
                  </a:lnTo>
                  <a:lnTo>
                    <a:pt x="19" y="5"/>
                  </a:lnTo>
                  <a:lnTo>
                    <a:pt x="6" y="5"/>
                  </a:lnTo>
                  <a:lnTo>
                    <a:pt x="6" y="18"/>
                  </a:lnTo>
                  <a:lnTo>
                    <a:pt x="19" y="18"/>
                  </a:lnTo>
                  <a:lnTo>
                    <a:pt x="19" y="22"/>
                  </a:lnTo>
                  <a:lnTo>
                    <a:pt x="6" y="22"/>
                  </a:lnTo>
                  <a:lnTo>
                    <a:pt x="6" y="35"/>
                  </a:lnTo>
                  <a:lnTo>
                    <a:pt x="20" y="35"/>
                  </a:lnTo>
                  <a:lnTo>
                    <a:pt x="20"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4" name="Freeform 18"/>
            <p:cNvSpPr>
              <a:spLocks/>
            </p:cNvSpPr>
            <p:nvPr/>
          </p:nvSpPr>
          <p:spPr bwMode="auto">
            <a:xfrm>
              <a:off x="7278497" y="4891650"/>
              <a:ext cx="36855" cy="56699"/>
            </a:xfrm>
            <a:custGeom>
              <a:avLst/>
              <a:gdLst>
                <a:gd name="T0" fmla="*/ 0 w 26"/>
                <a:gd name="T1" fmla="*/ 0 h 40"/>
                <a:gd name="T2" fmla="*/ 6 w 26"/>
                <a:gd name="T3" fmla="*/ 0 h 40"/>
                <a:gd name="T4" fmla="*/ 20 w 26"/>
                <a:gd name="T5" fmla="*/ 34 h 40"/>
                <a:gd name="T6" fmla="*/ 20 w 26"/>
                <a:gd name="T7" fmla="*/ 34 h 40"/>
                <a:gd name="T8" fmla="*/ 20 w 26"/>
                <a:gd name="T9" fmla="*/ 0 h 40"/>
                <a:gd name="T10" fmla="*/ 26 w 26"/>
                <a:gd name="T11" fmla="*/ 0 h 40"/>
                <a:gd name="T12" fmla="*/ 26 w 26"/>
                <a:gd name="T13" fmla="*/ 40 h 40"/>
                <a:gd name="T14" fmla="*/ 19 w 26"/>
                <a:gd name="T15" fmla="*/ 40 h 40"/>
                <a:gd name="T16" fmla="*/ 4 w 26"/>
                <a:gd name="T17" fmla="*/ 8 h 40"/>
                <a:gd name="T18" fmla="*/ 4 w 26"/>
                <a:gd name="T19" fmla="*/ 8 h 40"/>
                <a:gd name="T20" fmla="*/ 4 w 26"/>
                <a:gd name="T21" fmla="*/ 40 h 40"/>
                <a:gd name="T22" fmla="*/ 0 w 26"/>
                <a:gd name="T23" fmla="*/ 40 h 40"/>
                <a:gd name="T24" fmla="*/ 0 w 26"/>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40">
                  <a:moveTo>
                    <a:pt x="0" y="0"/>
                  </a:moveTo>
                  <a:lnTo>
                    <a:pt x="6" y="0"/>
                  </a:lnTo>
                  <a:lnTo>
                    <a:pt x="20" y="34"/>
                  </a:lnTo>
                  <a:lnTo>
                    <a:pt x="20" y="34"/>
                  </a:lnTo>
                  <a:lnTo>
                    <a:pt x="20" y="0"/>
                  </a:lnTo>
                  <a:lnTo>
                    <a:pt x="26" y="0"/>
                  </a:lnTo>
                  <a:lnTo>
                    <a:pt x="26" y="40"/>
                  </a:lnTo>
                  <a:lnTo>
                    <a:pt x="19" y="40"/>
                  </a:lnTo>
                  <a:lnTo>
                    <a:pt x="4" y="8"/>
                  </a:lnTo>
                  <a:lnTo>
                    <a:pt x="4" y="8"/>
                  </a:lnTo>
                  <a:lnTo>
                    <a:pt x="4"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5" name="Freeform 19"/>
            <p:cNvSpPr>
              <a:spLocks/>
            </p:cNvSpPr>
            <p:nvPr/>
          </p:nvSpPr>
          <p:spPr bwMode="auto">
            <a:xfrm>
              <a:off x="7335196" y="4891650"/>
              <a:ext cx="32603" cy="56699"/>
            </a:xfrm>
            <a:custGeom>
              <a:avLst/>
              <a:gdLst>
                <a:gd name="T0" fmla="*/ 8 w 23"/>
                <a:gd name="T1" fmla="*/ 5 h 40"/>
                <a:gd name="T2" fmla="*/ 0 w 23"/>
                <a:gd name="T3" fmla="*/ 5 h 40"/>
                <a:gd name="T4" fmla="*/ 0 w 23"/>
                <a:gd name="T5" fmla="*/ 0 h 40"/>
                <a:gd name="T6" fmla="*/ 23 w 23"/>
                <a:gd name="T7" fmla="*/ 0 h 40"/>
                <a:gd name="T8" fmla="*/ 23 w 23"/>
                <a:gd name="T9" fmla="*/ 5 h 40"/>
                <a:gd name="T10" fmla="*/ 13 w 23"/>
                <a:gd name="T11" fmla="*/ 5 h 40"/>
                <a:gd name="T12" fmla="*/ 13 w 23"/>
                <a:gd name="T13" fmla="*/ 40 h 40"/>
                <a:gd name="T14" fmla="*/ 8 w 23"/>
                <a:gd name="T15" fmla="*/ 40 h 40"/>
                <a:gd name="T16" fmla="*/ 8 w 23"/>
                <a:gd name="T17"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8" y="5"/>
                  </a:moveTo>
                  <a:lnTo>
                    <a:pt x="0" y="5"/>
                  </a:lnTo>
                  <a:lnTo>
                    <a:pt x="0" y="0"/>
                  </a:lnTo>
                  <a:lnTo>
                    <a:pt x="23" y="0"/>
                  </a:lnTo>
                  <a:lnTo>
                    <a:pt x="23" y="5"/>
                  </a:lnTo>
                  <a:lnTo>
                    <a:pt x="13" y="5"/>
                  </a:lnTo>
                  <a:lnTo>
                    <a:pt x="13" y="40"/>
                  </a:lnTo>
                  <a:lnTo>
                    <a:pt x="8" y="40"/>
                  </a:lnTo>
                  <a:lnTo>
                    <a:pt x="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6" name="Freeform 20"/>
            <p:cNvSpPr>
              <a:spLocks noEditPoints="1"/>
            </p:cNvSpPr>
            <p:nvPr/>
          </p:nvSpPr>
          <p:spPr bwMode="auto">
            <a:xfrm>
              <a:off x="7376302" y="4891650"/>
              <a:ext cx="45359" cy="56699"/>
            </a:xfrm>
            <a:custGeom>
              <a:avLst/>
              <a:gdLst>
                <a:gd name="T0" fmla="*/ 19 w 32"/>
                <a:gd name="T1" fmla="*/ 0 h 40"/>
                <a:gd name="T2" fmla="*/ 32 w 32"/>
                <a:gd name="T3" fmla="*/ 40 h 40"/>
                <a:gd name="T4" fmla="*/ 28 w 32"/>
                <a:gd name="T5" fmla="*/ 40 h 40"/>
                <a:gd name="T6" fmla="*/ 23 w 32"/>
                <a:gd name="T7" fmla="*/ 30 h 40"/>
                <a:gd name="T8" fmla="*/ 9 w 32"/>
                <a:gd name="T9" fmla="*/ 30 h 40"/>
                <a:gd name="T10" fmla="*/ 6 w 32"/>
                <a:gd name="T11" fmla="*/ 40 h 40"/>
                <a:gd name="T12" fmla="*/ 0 w 32"/>
                <a:gd name="T13" fmla="*/ 40 h 40"/>
                <a:gd name="T14" fmla="*/ 13 w 32"/>
                <a:gd name="T15" fmla="*/ 0 h 40"/>
                <a:gd name="T16" fmla="*/ 19 w 32"/>
                <a:gd name="T17" fmla="*/ 0 h 40"/>
                <a:gd name="T18" fmla="*/ 22 w 32"/>
                <a:gd name="T19" fmla="*/ 25 h 40"/>
                <a:gd name="T20" fmla="*/ 16 w 32"/>
                <a:gd name="T21" fmla="*/ 6 h 40"/>
                <a:gd name="T22" fmla="*/ 16 w 32"/>
                <a:gd name="T23" fmla="*/ 6 h 40"/>
                <a:gd name="T24" fmla="*/ 10 w 32"/>
                <a:gd name="T25" fmla="*/ 25 h 40"/>
                <a:gd name="T26" fmla="*/ 22 w 32"/>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19" y="0"/>
                  </a:moveTo>
                  <a:lnTo>
                    <a:pt x="32" y="40"/>
                  </a:lnTo>
                  <a:lnTo>
                    <a:pt x="28" y="40"/>
                  </a:lnTo>
                  <a:lnTo>
                    <a:pt x="23" y="30"/>
                  </a:lnTo>
                  <a:lnTo>
                    <a:pt x="9" y="30"/>
                  </a:lnTo>
                  <a:lnTo>
                    <a:pt x="6" y="40"/>
                  </a:lnTo>
                  <a:lnTo>
                    <a:pt x="0" y="40"/>
                  </a:lnTo>
                  <a:lnTo>
                    <a:pt x="13" y="0"/>
                  </a:lnTo>
                  <a:lnTo>
                    <a:pt x="19" y="0"/>
                  </a:lnTo>
                  <a:close/>
                  <a:moveTo>
                    <a:pt x="22" y="25"/>
                  </a:moveTo>
                  <a:lnTo>
                    <a:pt x="16" y="6"/>
                  </a:lnTo>
                  <a:lnTo>
                    <a:pt x="16" y="6"/>
                  </a:lnTo>
                  <a:lnTo>
                    <a:pt x="10" y="25"/>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7" name="Freeform 21"/>
            <p:cNvSpPr>
              <a:spLocks/>
            </p:cNvSpPr>
            <p:nvPr/>
          </p:nvSpPr>
          <p:spPr bwMode="auto">
            <a:xfrm>
              <a:off x="7440090" y="4891650"/>
              <a:ext cx="25515" cy="56699"/>
            </a:xfrm>
            <a:custGeom>
              <a:avLst/>
              <a:gdLst>
                <a:gd name="T0" fmla="*/ 0 w 18"/>
                <a:gd name="T1" fmla="*/ 0 h 40"/>
                <a:gd name="T2" fmla="*/ 5 w 18"/>
                <a:gd name="T3" fmla="*/ 0 h 40"/>
                <a:gd name="T4" fmla="*/ 5 w 18"/>
                <a:gd name="T5" fmla="*/ 35 h 40"/>
                <a:gd name="T6" fmla="*/ 18 w 18"/>
                <a:gd name="T7" fmla="*/ 35 h 40"/>
                <a:gd name="T8" fmla="*/ 18 w 18"/>
                <a:gd name="T9" fmla="*/ 40 h 40"/>
                <a:gd name="T10" fmla="*/ 0 w 18"/>
                <a:gd name="T11" fmla="*/ 40 h 40"/>
                <a:gd name="T12" fmla="*/ 0 w 1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8" h="40">
                  <a:moveTo>
                    <a:pt x="0" y="0"/>
                  </a:moveTo>
                  <a:lnTo>
                    <a:pt x="5" y="0"/>
                  </a:lnTo>
                  <a:lnTo>
                    <a:pt x="5" y="35"/>
                  </a:lnTo>
                  <a:lnTo>
                    <a:pt x="18" y="35"/>
                  </a:lnTo>
                  <a:lnTo>
                    <a:pt x="18"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8" name="Freeform 22"/>
            <p:cNvSpPr>
              <a:spLocks noEditPoints="1"/>
            </p:cNvSpPr>
            <p:nvPr/>
          </p:nvSpPr>
          <p:spPr bwMode="auto">
            <a:xfrm>
              <a:off x="7515216" y="4891650"/>
              <a:ext cx="29768" cy="56699"/>
            </a:xfrm>
            <a:custGeom>
              <a:avLst/>
              <a:gdLst>
                <a:gd name="T0" fmla="*/ 0 w 14"/>
                <a:gd name="T1" fmla="*/ 0 h 27"/>
                <a:gd name="T2" fmla="*/ 6 w 14"/>
                <a:gd name="T3" fmla="*/ 0 h 27"/>
                <a:gd name="T4" fmla="*/ 12 w 14"/>
                <a:gd name="T5" fmla="*/ 2 h 27"/>
                <a:gd name="T6" fmla="*/ 14 w 14"/>
                <a:gd name="T7" fmla="*/ 8 h 27"/>
                <a:gd name="T8" fmla="*/ 6 w 14"/>
                <a:gd name="T9" fmla="*/ 16 h 27"/>
                <a:gd name="T10" fmla="*/ 3 w 14"/>
                <a:gd name="T11" fmla="*/ 16 h 27"/>
                <a:gd name="T12" fmla="*/ 3 w 14"/>
                <a:gd name="T13" fmla="*/ 27 h 27"/>
                <a:gd name="T14" fmla="*/ 0 w 14"/>
                <a:gd name="T15" fmla="*/ 27 h 27"/>
                <a:gd name="T16" fmla="*/ 0 w 14"/>
                <a:gd name="T17" fmla="*/ 0 h 27"/>
                <a:gd name="T18" fmla="*/ 3 w 14"/>
                <a:gd name="T19" fmla="*/ 13 h 27"/>
                <a:gd name="T20" fmla="*/ 5 w 14"/>
                <a:gd name="T21" fmla="*/ 13 h 27"/>
                <a:gd name="T22" fmla="*/ 11 w 14"/>
                <a:gd name="T23" fmla="*/ 8 h 27"/>
                <a:gd name="T24" fmla="*/ 5 w 14"/>
                <a:gd name="T25" fmla="*/ 3 h 27"/>
                <a:gd name="T26" fmla="*/ 3 w 14"/>
                <a:gd name="T27" fmla="*/ 3 h 27"/>
                <a:gd name="T28" fmla="*/ 3 w 14"/>
                <a:gd name="T2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7">
                  <a:moveTo>
                    <a:pt x="0" y="0"/>
                  </a:moveTo>
                  <a:cubicBezTo>
                    <a:pt x="6" y="0"/>
                    <a:pt x="6" y="0"/>
                    <a:pt x="6" y="0"/>
                  </a:cubicBezTo>
                  <a:cubicBezTo>
                    <a:pt x="9" y="0"/>
                    <a:pt x="11" y="1"/>
                    <a:pt x="12" y="2"/>
                  </a:cubicBezTo>
                  <a:cubicBezTo>
                    <a:pt x="14" y="4"/>
                    <a:pt x="14" y="5"/>
                    <a:pt x="14" y="8"/>
                  </a:cubicBezTo>
                  <a:cubicBezTo>
                    <a:pt x="14" y="13"/>
                    <a:pt x="11" y="16"/>
                    <a:pt x="6" y="16"/>
                  </a:cubicBezTo>
                  <a:cubicBezTo>
                    <a:pt x="3" y="16"/>
                    <a:pt x="3" y="16"/>
                    <a:pt x="3" y="16"/>
                  </a:cubicBezTo>
                  <a:cubicBezTo>
                    <a:pt x="3" y="27"/>
                    <a:pt x="3" y="27"/>
                    <a:pt x="3" y="27"/>
                  </a:cubicBezTo>
                  <a:cubicBezTo>
                    <a:pt x="0" y="27"/>
                    <a:pt x="0" y="27"/>
                    <a:pt x="0" y="27"/>
                  </a:cubicBezTo>
                  <a:lnTo>
                    <a:pt x="0" y="0"/>
                  </a:lnTo>
                  <a:close/>
                  <a:moveTo>
                    <a:pt x="3" y="13"/>
                  </a:moveTo>
                  <a:cubicBezTo>
                    <a:pt x="5" y="13"/>
                    <a:pt x="5" y="13"/>
                    <a:pt x="5" y="13"/>
                  </a:cubicBezTo>
                  <a:cubicBezTo>
                    <a:pt x="9" y="13"/>
                    <a:pt x="11" y="11"/>
                    <a:pt x="11" y="8"/>
                  </a:cubicBezTo>
                  <a:cubicBezTo>
                    <a:pt x="11" y="4"/>
                    <a:pt x="9" y="3"/>
                    <a:pt x="5" y="3"/>
                  </a:cubicBezTo>
                  <a:cubicBezTo>
                    <a:pt x="3" y="3"/>
                    <a:pt x="3" y="3"/>
                    <a:pt x="3" y="3"/>
                  </a:cubicBezTo>
                  <a:lnTo>
                    <a:pt x="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29" name="Freeform 23"/>
            <p:cNvSpPr>
              <a:spLocks noEditPoints="1"/>
            </p:cNvSpPr>
            <p:nvPr/>
          </p:nvSpPr>
          <p:spPr bwMode="auto">
            <a:xfrm>
              <a:off x="7556323" y="4891650"/>
              <a:ext cx="43942" cy="56699"/>
            </a:xfrm>
            <a:custGeom>
              <a:avLst/>
              <a:gdLst>
                <a:gd name="T0" fmla="*/ 18 w 31"/>
                <a:gd name="T1" fmla="*/ 0 h 40"/>
                <a:gd name="T2" fmla="*/ 31 w 31"/>
                <a:gd name="T3" fmla="*/ 40 h 40"/>
                <a:gd name="T4" fmla="*/ 27 w 31"/>
                <a:gd name="T5" fmla="*/ 40 h 40"/>
                <a:gd name="T6" fmla="*/ 24 w 31"/>
                <a:gd name="T7" fmla="*/ 30 h 40"/>
                <a:gd name="T8" fmla="*/ 8 w 31"/>
                <a:gd name="T9" fmla="*/ 30 h 40"/>
                <a:gd name="T10" fmla="*/ 5 w 31"/>
                <a:gd name="T11" fmla="*/ 40 h 40"/>
                <a:gd name="T12" fmla="*/ 0 w 31"/>
                <a:gd name="T13" fmla="*/ 40 h 40"/>
                <a:gd name="T14" fmla="*/ 14 w 31"/>
                <a:gd name="T15" fmla="*/ 0 h 40"/>
                <a:gd name="T16" fmla="*/ 18 w 31"/>
                <a:gd name="T17" fmla="*/ 0 h 40"/>
                <a:gd name="T18" fmla="*/ 22 w 31"/>
                <a:gd name="T19" fmla="*/ 25 h 40"/>
                <a:gd name="T20" fmla="*/ 15 w 31"/>
                <a:gd name="T21" fmla="*/ 6 h 40"/>
                <a:gd name="T22" fmla="*/ 15 w 31"/>
                <a:gd name="T23" fmla="*/ 6 h 40"/>
                <a:gd name="T24" fmla="*/ 9 w 31"/>
                <a:gd name="T25" fmla="*/ 25 h 40"/>
                <a:gd name="T26" fmla="*/ 22 w 31"/>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0">
                  <a:moveTo>
                    <a:pt x="18" y="0"/>
                  </a:moveTo>
                  <a:lnTo>
                    <a:pt x="31" y="40"/>
                  </a:lnTo>
                  <a:lnTo>
                    <a:pt x="27" y="40"/>
                  </a:lnTo>
                  <a:lnTo>
                    <a:pt x="24" y="30"/>
                  </a:lnTo>
                  <a:lnTo>
                    <a:pt x="8" y="30"/>
                  </a:lnTo>
                  <a:lnTo>
                    <a:pt x="5" y="40"/>
                  </a:lnTo>
                  <a:lnTo>
                    <a:pt x="0" y="40"/>
                  </a:lnTo>
                  <a:lnTo>
                    <a:pt x="14" y="0"/>
                  </a:lnTo>
                  <a:lnTo>
                    <a:pt x="18" y="0"/>
                  </a:lnTo>
                  <a:close/>
                  <a:moveTo>
                    <a:pt x="22" y="25"/>
                  </a:moveTo>
                  <a:lnTo>
                    <a:pt x="15" y="6"/>
                  </a:lnTo>
                  <a:lnTo>
                    <a:pt x="15" y="6"/>
                  </a:lnTo>
                  <a:lnTo>
                    <a:pt x="9" y="25"/>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0" name="Freeform 24"/>
            <p:cNvSpPr>
              <a:spLocks/>
            </p:cNvSpPr>
            <p:nvPr/>
          </p:nvSpPr>
          <p:spPr bwMode="auto">
            <a:xfrm>
              <a:off x="7618692" y="4891650"/>
              <a:ext cx="38272" cy="56699"/>
            </a:xfrm>
            <a:custGeom>
              <a:avLst/>
              <a:gdLst>
                <a:gd name="T0" fmla="*/ 0 w 27"/>
                <a:gd name="T1" fmla="*/ 0 h 40"/>
                <a:gd name="T2" fmla="*/ 6 w 27"/>
                <a:gd name="T3" fmla="*/ 0 h 40"/>
                <a:gd name="T4" fmla="*/ 21 w 27"/>
                <a:gd name="T5" fmla="*/ 34 h 40"/>
                <a:gd name="T6" fmla="*/ 22 w 27"/>
                <a:gd name="T7" fmla="*/ 34 h 40"/>
                <a:gd name="T8" fmla="*/ 22 w 27"/>
                <a:gd name="T9" fmla="*/ 0 h 40"/>
                <a:gd name="T10" fmla="*/ 27 w 27"/>
                <a:gd name="T11" fmla="*/ 0 h 40"/>
                <a:gd name="T12" fmla="*/ 27 w 27"/>
                <a:gd name="T13" fmla="*/ 40 h 40"/>
                <a:gd name="T14" fmla="*/ 21 w 27"/>
                <a:gd name="T15" fmla="*/ 40 h 40"/>
                <a:gd name="T16" fmla="*/ 5 w 27"/>
                <a:gd name="T17" fmla="*/ 8 h 40"/>
                <a:gd name="T18" fmla="*/ 5 w 27"/>
                <a:gd name="T19" fmla="*/ 8 h 40"/>
                <a:gd name="T20" fmla="*/ 5 w 27"/>
                <a:gd name="T21" fmla="*/ 40 h 40"/>
                <a:gd name="T22" fmla="*/ 0 w 27"/>
                <a:gd name="T23" fmla="*/ 40 h 40"/>
                <a:gd name="T24" fmla="*/ 0 w 2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0">
                  <a:moveTo>
                    <a:pt x="0" y="0"/>
                  </a:moveTo>
                  <a:lnTo>
                    <a:pt x="6" y="0"/>
                  </a:lnTo>
                  <a:lnTo>
                    <a:pt x="21" y="34"/>
                  </a:lnTo>
                  <a:lnTo>
                    <a:pt x="22" y="34"/>
                  </a:lnTo>
                  <a:lnTo>
                    <a:pt x="22" y="0"/>
                  </a:lnTo>
                  <a:lnTo>
                    <a:pt x="27" y="0"/>
                  </a:lnTo>
                  <a:lnTo>
                    <a:pt x="27" y="40"/>
                  </a:lnTo>
                  <a:lnTo>
                    <a:pt x="21" y="40"/>
                  </a:lnTo>
                  <a:lnTo>
                    <a:pt x="5" y="8"/>
                  </a:lnTo>
                  <a:lnTo>
                    <a:pt x="5" y="8"/>
                  </a:lnTo>
                  <a:lnTo>
                    <a:pt x="5"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1" name="Freeform 25"/>
            <p:cNvSpPr>
              <a:spLocks/>
            </p:cNvSpPr>
            <p:nvPr/>
          </p:nvSpPr>
          <p:spPr bwMode="auto">
            <a:xfrm>
              <a:off x="7679644" y="4891650"/>
              <a:ext cx="26933" cy="56699"/>
            </a:xfrm>
            <a:custGeom>
              <a:avLst/>
              <a:gdLst>
                <a:gd name="T0" fmla="*/ 0 w 19"/>
                <a:gd name="T1" fmla="*/ 0 h 40"/>
                <a:gd name="T2" fmla="*/ 19 w 19"/>
                <a:gd name="T3" fmla="*/ 0 h 40"/>
                <a:gd name="T4" fmla="*/ 19 w 19"/>
                <a:gd name="T5" fmla="*/ 5 h 40"/>
                <a:gd name="T6" fmla="*/ 6 w 19"/>
                <a:gd name="T7" fmla="*/ 5 h 40"/>
                <a:gd name="T8" fmla="*/ 6 w 19"/>
                <a:gd name="T9" fmla="*/ 18 h 40"/>
                <a:gd name="T10" fmla="*/ 18 w 19"/>
                <a:gd name="T11" fmla="*/ 18 h 40"/>
                <a:gd name="T12" fmla="*/ 18 w 19"/>
                <a:gd name="T13" fmla="*/ 22 h 40"/>
                <a:gd name="T14" fmla="*/ 6 w 19"/>
                <a:gd name="T15" fmla="*/ 22 h 40"/>
                <a:gd name="T16" fmla="*/ 6 w 19"/>
                <a:gd name="T17" fmla="*/ 35 h 40"/>
                <a:gd name="T18" fmla="*/ 19 w 19"/>
                <a:gd name="T19" fmla="*/ 35 h 40"/>
                <a:gd name="T20" fmla="*/ 19 w 19"/>
                <a:gd name="T21" fmla="*/ 40 h 40"/>
                <a:gd name="T22" fmla="*/ 0 w 19"/>
                <a:gd name="T23" fmla="*/ 40 h 40"/>
                <a:gd name="T24" fmla="*/ 0 w 19"/>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0">
                  <a:moveTo>
                    <a:pt x="0" y="0"/>
                  </a:moveTo>
                  <a:lnTo>
                    <a:pt x="19" y="0"/>
                  </a:lnTo>
                  <a:lnTo>
                    <a:pt x="19" y="5"/>
                  </a:lnTo>
                  <a:lnTo>
                    <a:pt x="6" y="5"/>
                  </a:lnTo>
                  <a:lnTo>
                    <a:pt x="6" y="18"/>
                  </a:lnTo>
                  <a:lnTo>
                    <a:pt x="18" y="18"/>
                  </a:lnTo>
                  <a:lnTo>
                    <a:pt x="18" y="22"/>
                  </a:lnTo>
                  <a:lnTo>
                    <a:pt x="6" y="22"/>
                  </a:lnTo>
                  <a:lnTo>
                    <a:pt x="6" y="35"/>
                  </a:lnTo>
                  <a:lnTo>
                    <a:pt x="19" y="35"/>
                  </a:lnTo>
                  <a:lnTo>
                    <a:pt x="19"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2" name="Freeform 26"/>
            <p:cNvSpPr>
              <a:spLocks/>
            </p:cNvSpPr>
            <p:nvPr/>
          </p:nvSpPr>
          <p:spPr bwMode="auto">
            <a:xfrm>
              <a:off x="7729256" y="4891650"/>
              <a:ext cx="25515" cy="56699"/>
            </a:xfrm>
            <a:custGeom>
              <a:avLst/>
              <a:gdLst>
                <a:gd name="T0" fmla="*/ 0 w 18"/>
                <a:gd name="T1" fmla="*/ 0 h 40"/>
                <a:gd name="T2" fmla="*/ 5 w 18"/>
                <a:gd name="T3" fmla="*/ 0 h 40"/>
                <a:gd name="T4" fmla="*/ 5 w 18"/>
                <a:gd name="T5" fmla="*/ 35 h 40"/>
                <a:gd name="T6" fmla="*/ 18 w 18"/>
                <a:gd name="T7" fmla="*/ 35 h 40"/>
                <a:gd name="T8" fmla="*/ 18 w 18"/>
                <a:gd name="T9" fmla="*/ 40 h 40"/>
                <a:gd name="T10" fmla="*/ 0 w 18"/>
                <a:gd name="T11" fmla="*/ 40 h 40"/>
                <a:gd name="T12" fmla="*/ 0 w 1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8" h="40">
                  <a:moveTo>
                    <a:pt x="0" y="0"/>
                  </a:moveTo>
                  <a:lnTo>
                    <a:pt x="5" y="0"/>
                  </a:lnTo>
                  <a:lnTo>
                    <a:pt x="5" y="35"/>
                  </a:lnTo>
                  <a:lnTo>
                    <a:pt x="18" y="35"/>
                  </a:lnTo>
                  <a:lnTo>
                    <a:pt x="18"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3" name="Freeform 27"/>
            <p:cNvSpPr>
              <a:spLocks noEditPoints="1"/>
            </p:cNvSpPr>
            <p:nvPr/>
          </p:nvSpPr>
          <p:spPr bwMode="auto">
            <a:xfrm>
              <a:off x="7801547" y="4891650"/>
              <a:ext cx="42524" cy="58116"/>
            </a:xfrm>
            <a:custGeom>
              <a:avLst/>
              <a:gdLst>
                <a:gd name="T0" fmla="*/ 10 w 20"/>
                <a:gd name="T1" fmla="*/ 0 h 28"/>
                <a:gd name="T2" fmla="*/ 20 w 20"/>
                <a:gd name="T3" fmla="*/ 13 h 28"/>
                <a:gd name="T4" fmla="*/ 10 w 20"/>
                <a:gd name="T5" fmla="*/ 28 h 28"/>
                <a:gd name="T6" fmla="*/ 0 w 20"/>
                <a:gd name="T7" fmla="*/ 14 h 28"/>
                <a:gd name="T8" fmla="*/ 10 w 20"/>
                <a:gd name="T9" fmla="*/ 0 h 28"/>
                <a:gd name="T10" fmla="*/ 10 w 20"/>
                <a:gd name="T11" fmla="*/ 25 h 28"/>
                <a:gd name="T12" fmla="*/ 16 w 20"/>
                <a:gd name="T13" fmla="*/ 13 h 28"/>
                <a:gd name="T14" fmla="*/ 10 w 20"/>
                <a:gd name="T15" fmla="*/ 3 h 28"/>
                <a:gd name="T16" fmla="*/ 3 w 20"/>
                <a:gd name="T17" fmla="*/ 14 h 28"/>
                <a:gd name="T18" fmla="*/ 10 w 2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8">
                  <a:moveTo>
                    <a:pt x="10" y="0"/>
                  </a:moveTo>
                  <a:cubicBezTo>
                    <a:pt x="16" y="0"/>
                    <a:pt x="20" y="5"/>
                    <a:pt x="20" y="13"/>
                  </a:cubicBezTo>
                  <a:cubicBezTo>
                    <a:pt x="20" y="23"/>
                    <a:pt x="16" y="28"/>
                    <a:pt x="10" y="28"/>
                  </a:cubicBezTo>
                  <a:cubicBezTo>
                    <a:pt x="3" y="28"/>
                    <a:pt x="0" y="22"/>
                    <a:pt x="0" y="14"/>
                  </a:cubicBezTo>
                  <a:cubicBezTo>
                    <a:pt x="0" y="5"/>
                    <a:pt x="3" y="0"/>
                    <a:pt x="10" y="0"/>
                  </a:cubicBezTo>
                  <a:close/>
                  <a:moveTo>
                    <a:pt x="10" y="25"/>
                  </a:moveTo>
                  <a:cubicBezTo>
                    <a:pt x="13" y="25"/>
                    <a:pt x="16" y="22"/>
                    <a:pt x="16" y="13"/>
                  </a:cubicBezTo>
                  <a:cubicBezTo>
                    <a:pt x="16" y="8"/>
                    <a:pt x="14" y="3"/>
                    <a:pt x="10" y="3"/>
                  </a:cubicBezTo>
                  <a:cubicBezTo>
                    <a:pt x="6" y="3"/>
                    <a:pt x="3" y="6"/>
                    <a:pt x="3" y="14"/>
                  </a:cubicBezTo>
                  <a:cubicBezTo>
                    <a:pt x="3" y="19"/>
                    <a:pt x="5" y="25"/>
                    <a:pt x="1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4" name="Freeform 28"/>
            <p:cNvSpPr>
              <a:spLocks/>
            </p:cNvSpPr>
            <p:nvPr/>
          </p:nvSpPr>
          <p:spPr bwMode="auto">
            <a:xfrm>
              <a:off x="7863917" y="4891650"/>
              <a:ext cx="38272" cy="56699"/>
            </a:xfrm>
            <a:custGeom>
              <a:avLst/>
              <a:gdLst>
                <a:gd name="T0" fmla="*/ 0 w 27"/>
                <a:gd name="T1" fmla="*/ 0 h 40"/>
                <a:gd name="T2" fmla="*/ 6 w 27"/>
                <a:gd name="T3" fmla="*/ 0 h 40"/>
                <a:gd name="T4" fmla="*/ 21 w 27"/>
                <a:gd name="T5" fmla="*/ 34 h 40"/>
                <a:gd name="T6" fmla="*/ 22 w 27"/>
                <a:gd name="T7" fmla="*/ 34 h 40"/>
                <a:gd name="T8" fmla="*/ 22 w 27"/>
                <a:gd name="T9" fmla="*/ 0 h 40"/>
                <a:gd name="T10" fmla="*/ 27 w 27"/>
                <a:gd name="T11" fmla="*/ 0 h 40"/>
                <a:gd name="T12" fmla="*/ 27 w 27"/>
                <a:gd name="T13" fmla="*/ 40 h 40"/>
                <a:gd name="T14" fmla="*/ 21 w 27"/>
                <a:gd name="T15" fmla="*/ 40 h 40"/>
                <a:gd name="T16" fmla="*/ 5 w 27"/>
                <a:gd name="T17" fmla="*/ 8 h 40"/>
                <a:gd name="T18" fmla="*/ 5 w 27"/>
                <a:gd name="T19" fmla="*/ 8 h 40"/>
                <a:gd name="T20" fmla="*/ 5 w 27"/>
                <a:gd name="T21" fmla="*/ 40 h 40"/>
                <a:gd name="T22" fmla="*/ 0 w 27"/>
                <a:gd name="T23" fmla="*/ 40 h 40"/>
                <a:gd name="T24" fmla="*/ 0 w 2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0">
                  <a:moveTo>
                    <a:pt x="0" y="0"/>
                  </a:moveTo>
                  <a:lnTo>
                    <a:pt x="6" y="0"/>
                  </a:lnTo>
                  <a:lnTo>
                    <a:pt x="21" y="34"/>
                  </a:lnTo>
                  <a:lnTo>
                    <a:pt x="22" y="34"/>
                  </a:lnTo>
                  <a:lnTo>
                    <a:pt x="22" y="0"/>
                  </a:lnTo>
                  <a:lnTo>
                    <a:pt x="27" y="0"/>
                  </a:lnTo>
                  <a:lnTo>
                    <a:pt x="27" y="40"/>
                  </a:lnTo>
                  <a:lnTo>
                    <a:pt x="21" y="40"/>
                  </a:lnTo>
                  <a:lnTo>
                    <a:pt x="5" y="8"/>
                  </a:lnTo>
                  <a:lnTo>
                    <a:pt x="5" y="8"/>
                  </a:lnTo>
                  <a:lnTo>
                    <a:pt x="5" y="40"/>
                  </a:lnTo>
                  <a:lnTo>
                    <a:pt x="0"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5" name="Freeform 29"/>
            <p:cNvSpPr>
              <a:spLocks noEditPoints="1"/>
            </p:cNvSpPr>
            <p:nvPr/>
          </p:nvSpPr>
          <p:spPr bwMode="auto">
            <a:xfrm>
              <a:off x="8257977" y="4506095"/>
              <a:ext cx="45359" cy="286332"/>
            </a:xfrm>
            <a:custGeom>
              <a:avLst/>
              <a:gdLst>
                <a:gd name="T0" fmla="*/ 11 w 22"/>
                <a:gd name="T1" fmla="*/ 0 h 138"/>
                <a:gd name="T2" fmla="*/ 22 w 22"/>
                <a:gd name="T3" fmla="*/ 11 h 138"/>
                <a:gd name="T4" fmla="*/ 11 w 22"/>
                <a:gd name="T5" fmla="*/ 22 h 138"/>
                <a:gd name="T6" fmla="*/ 0 w 22"/>
                <a:gd name="T7" fmla="*/ 11 h 138"/>
                <a:gd name="T8" fmla="*/ 11 w 22"/>
                <a:gd name="T9" fmla="*/ 0 h 138"/>
                <a:gd name="T10" fmla="*/ 2 w 22"/>
                <a:gd name="T11" fmla="*/ 32 h 138"/>
                <a:gd name="T12" fmla="*/ 20 w 22"/>
                <a:gd name="T13" fmla="*/ 32 h 138"/>
                <a:gd name="T14" fmla="*/ 20 w 22"/>
                <a:gd name="T15" fmla="*/ 138 h 138"/>
                <a:gd name="T16" fmla="*/ 2 w 22"/>
                <a:gd name="T17" fmla="*/ 138 h 138"/>
                <a:gd name="T18" fmla="*/ 2 w 22"/>
                <a:gd name="T19" fmla="*/ 3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38">
                  <a:moveTo>
                    <a:pt x="11" y="0"/>
                  </a:moveTo>
                  <a:cubicBezTo>
                    <a:pt x="17" y="0"/>
                    <a:pt x="22" y="5"/>
                    <a:pt x="22" y="11"/>
                  </a:cubicBezTo>
                  <a:cubicBezTo>
                    <a:pt x="22" y="17"/>
                    <a:pt x="17" y="22"/>
                    <a:pt x="11" y="22"/>
                  </a:cubicBezTo>
                  <a:cubicBezTo>
                    <a:pt x="5" y="22"/>
                    <a:pt x="0" y="17"/>
                    <a:pt x="0" y="11"/>
                  </a:cubicBezTo>
                  <a:cubicBezTo>
                    <a:pt x="0" y="5"/>
                    <a:pt x="5" y="0"/>
                    <a:pt x="11" y="0"/>
                  </a:cubicBezTo>
                  <a:close/>
                  <a:moveTo>
                    <a:pt x="2" y="32"/>
                  </a:moveTo>
                  <a:cubicBezTo>
                    <a:pt x="20" y="32"/>
                    <a:pt x="20" y="32"/>
                    <a:pt x="20" y="32"/>
                  </a:cubicBezTo>
                  <a:cubicBezTo>
                    <a:pt x="20" y="138"/>
                    <a:pt x="20" y="138"/>
                    <a:pt x="20" y="138"/>
                  </a:cubicBezTo>
                  <a:cubicBezTo>
                    <a:pt x="2" y="138"/>
                    <a:pt x="2" y="138"/>
                    <a:pt x="2" y="138"/>
                  </a:cubicBezTo>
                  <a:lnTo>
                    <a:pt x="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6" name="Freeform 30"/>
            <p:cNvSpPr>
              <a:spLocks noEditPoints="1"/>
            </p:cNvSpPr>
            <p:nvPr/>
          </p:nvSpPr>
          <p:spPr bwMode="auto">
            <a:xfrm>
              <a:off x="8335939" y="4568463"/>
              <a:ext cx="137496" cy="267904"/>
            </a:xfrm>
            <a:custGeom>
              <a:avLst/>
              <a:gdLst>
                <a:gd name="T0" fmla="*/ 66 w 66"/>
                <a:gd name="T1" fmla="*/ 78 h 129"/>
                <a:gd name="T2" fmla="*/ 56 w 66"/>
                <a:gd name="T3" fmla="*/ 102 h 129"/>
                <a:gd name="T4" fmla="*/ 35 w 66"/>
                <a:gd name="T5" fmla="*/ 111 h 129"/>
                <a:gd name="T6" fmla="*/ 18 w 66"/>
                <a:gd name="T7" fmla="*/ 106 h 129"/>
                <a:gd name="T8" fmla="*/ 18 w 66"/>
                <a:gd name="T9" fmla="*/ 129 h 129"/>
                <a:gd name="T10" fmla="*/ 0 w 66"/>
                <a:gd name="T11" fmla="*/ 129 h 129"/>
                <a:gd name="T12" fmla="*/ 0 w 66"/>
                <a:gd name="T13" fmla="*/ 33 h 129"/>
                <a:gd name="T14" fmla="*/ 10 w 66"/>
                <a:gd name="T15" fmla="*/ 9 h 129"/>
                <a:gd name="T16" fmla="*/ 33 w 66"/>
                <a:gd name="T17" fmla="*/ 0 h 129"/>
                <a:gd name="T18" fmla="*/ 56 w 66"/>
                <a:gd name="T19" fmla="*/ 9 h 129"/>
                <a:gd name="T20" fmla="*/ 66 w 66"/>
                <a:gd name="T21" fmla="*/ 33 h 129"/>
                <a:gd name="T22" fmla="*/ 66 w 66"/>
                <a:gd name="T23" fmla="*/ 78 h 129"/>
                <a:gd name="T24" fmla="*/ 18 w 66"/>
                <a:gd name="T25" fmla="*/ 78 h 129"/>
                <a:gd name="T26" fmla="*/ 33 w 66"/>
                <a:gd name="T27" fmla="*/ 95 h 129"/>
                <a:gd name="T28" fmla="*/ 47 w 66"/>
                <a:gd name="T29" fmla="*/ 78 h 129"/>
                <a:gd name="T30" fmla="*/ 47 w 66"/>
                <a:gd name="T31" fmla="*/ 33 h 129"/>
                <a:gd name="T32" fmla="*/ 33 w 66"/>
                <a:gd name="T33" fmla="*/ 16 h 129"/>
                <a:gd name="T34" fmla="*/ 18 w 66"/>
                <a:gd name="T35" fmla="*/ 33 h 129"/>
                <a:gd name="T36" fmla="*/ 18 w 66"/>
                <a:gd name="T37" fmla="*/ 7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29">
                  <a:moveTo>
                    <a:pt x="66" y="78"/>
                  </a:moveTo>
                  <a:cubicBezTo>
                    <a:pt x="66" y="88"/>
                    <a:pt x="63" y="96"/>
                    <a:pt x="56" y="102"/>
                  </a:cubicBezTo>
                  <a:cubicBezTo>
                    <a:pt x="50" y="108"/>
                    <a:pt x="43" y="111"/>
                    <a:pt x="35" y="111"/>
                  </a:cubicBezTo>
                  <a:cubicBezTo>
                    <a:pt x="29" y="111"/>
                    <a:pt x="23" y="109"/>
                    <a:pt x="18" y="106"/>
                  </a:cubicBezTo>
                  <a:cubicBezTo>
                    <a:pt x="18" y="129"/>
                    <a:pt x="18" y="129"/>
                    <a:pt x="18" y="129"/>
                  </a:cubicBezTo>
                  <a:cubicBezTo>
                    <a:pt x="0" y="129"/>
                    <a:pt x="0" y="129"/>
                    <a:pt x="0" y="129"/>
                  </a:cubicBezTo>
                  <a:cubicBezTo>
                    <a:pt x="0" y="33"/>
                    <a:pt x="0" y="33"/>
                    <a:pt x="0" y="33"/>
                  </a:cubicBezTo>
                  <a:cubicBezTo>
                    <a:pt x="0" y="23"/>
                    <a:pt x="3" y="15"/>
                    <a:pt x="10" y="9"/>
                  </a:cubicBezTo>
                  <a:cubicBezTo>
                    <a:pt x="16" y="3"/>
                    <a:pt x="24" y="0"/>
                    <a:pt x="33" y="0"/>
                  </a:cubicBezTo>
                  <a:cubicBezTo>
                    <a:pt x="42" y="0"/>
                    <a:pt x="50" y="3"/>
                    <a:pt x="56" y="9"/>
                  </a:cubicBezTo>
                  <a:cubicBezTo>
                    <a:pt x="63" y="15"/>
                    <a:pt x="66" y="23"/>
                    <a:pt x="66" y="33"/>
                  </a:cubicBezTo>
                  <a:lnTo>
                    <a:pt x="66" y="78"/>
                  </a:lnTo>
                  <a:close/>
                  <a:moveTo>
                    <a:pt x="18" y="78"/>
                  </a:moveTo>
                  <a:cubicBezTo>
                    <a:pt x="18" y="90"/>
                    <a:pt x="25" y="95"/>
                    <a:pt x="33" y="95"/>
                  </a:cubicBezTo>
                  <a:cubicBezTo>
                    <a:pt x="41" y="95"/>
                    <a:pt x="47" y="90"/>
                    <a:pt x="47" y="78"/>
                  </a:cubicBezTo>
                  <a:cubicBezTo>
                    <a:pt x="47" y="33"/>
                    <a:pt x="47" y="33"/>
                    <a:pt x="47" y="33"/>
                  </a:cubicBezTo>
                  <a:cubicBezTo>
                    <a:pt x="47" y="21"/>
                    <a:pt x="41" y="16"/>
                    <a:pt x="33" y="16"/>
                  </a:cubicBezTo>
                  <a:cubicBezTo>
                    <a:pt x="25" y="16"/>
                    <a:pt x="18" y="21"/>
                    <a:pt x="18" y="33"/>
                  </a:cubicBezTo>
                  <a:lnTo>
                    <a:pt x="18"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7" name="Freeform 31"/>
            <p:cNvSpPr>
              <a:spLocks/>
            </p:cNvSpPr>
            <p:nvPr/>
          </p:nvSpPr>
          <p:spPr bwMode="auto">
            <a:xfrm>
              <a:off x="8504619" y="4568463"/>
              <a:ext cx="137496" cy="229632"/>
            </a:xfrm>
            <a:custGeom>
              <a:avLst/>
              <a:gdLst>
                <a:gd name="T0" fmla="*/ 66 w 66"/>
                <a:gd name="T1" fmla="*/ 78 h 111"/>
                <a:gd name="T2" fmla="*/ 57 w 66"/>
                <a:gd name="T3" fmla="*/ 102 h 111"/>
                <a:gd name="T4" fmla="*/ 33 w 66"/>
                <a:gd name="T5" fmla="*/ 111 h 111"/>
                <a:gd name="T6" fmla="*/ 10 w 66"/>
                <a:gd name="T7" fmla="*/ 102 h 111"/>
                <a:gd name="T8" fmla="*/ 0 w 66"/>
                <a:gd name="T9" fmla="*/ 78 h 111"/>
                <a:gd name="T10" fmla="*/ 0 w 66"/>
                <a:gd name="T11" fmla="*/ 33 h 111"/>
                <a:gd name="T12" fmla="*/ 10 w 66"/>
                <a:gd name="T13" fmla="*/ 9 h 111"/>
                <a:gd name="T14" fmla="*/ 33 w 66"/>
                <a:gd name="T15" fmla="*/ 0 h 111"/>
                <a:gd name="T16" fmla="*/ 57 w 66"/>
                <a:gd name="T17" fmla="*/ 9 h 111"/>
                <a:gd name="T18" fmla="*/ 66 w 66"/>
                <a:gd name="T19" fmla="*/ 33 h 111"/>
                <a:gd name="T20" fmla="*/ 66 w 66"/>
                <a:gd name="T21" fmla="*/ 35 h 111"/>
                <a:gd name="T22" fmla="*/ 48 w 66"/>
                <a:gd name="T23" fmla="*/ 35 h 111"/>
                <a:gd name="T24" fmla="*/ 48 w 66"/>
                <a:gd name="T25" fmla="*/ 33 h 111"/>
                <a:gd name="T26" fmla="*/ 33 w 66"/>
                <a:gd name="T27" fmla="*/ 16 h 111"/>
                <a:gd name="T28" fmla="*/ 19 w 66"/>
                <a:gd name="T29" fmla="*/ 33 h 111"/>
                <a:gd name="T30" fmla="*/ 19 w 66"/>
                <a:gd name="T31" fmla="*/ 78 h 111"/>
                <a:gd name="T32" fmla="*/ 33 w 66"/>
                <a:gd name="T33" fmla="*/ 95 h 111"/>
                <a:gd name="T34" fmla="*/ 48 w 66"/>
                <a:gd name="T35" fmla="*/ 78 h 111"/>
                <a:gd name="T36" fmla="*/ 48 w 66"/>
                <a:gd name="T37" fmla="*/ 67 h 111"/>
                <a:gd name="T38" fmla="*/ 66 w 66"/>
                <a:gd name="T39" fmla="*/ 67 h 111"/>
                <a:gd name="T40" fmla="*/ 66 w 66"/>
                <a:gd name="T41" fmla="*/ 7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11">
                  <a:moveTo>
                    <a:pt x="66" y="78"/>
                  </a:moveTo>
                  <a:cubicBezTo>
                    <a:pt x="66" y="88"/>
                    <a:pt x="63" y="96"/>
                    <a:pt x="57" y="102"/>
                  </a:cubicBezTo>
                  <a:cubicBezTo>
                    <a:pt x="50" y="108"/>
                    <a:pt x="42" y="111"/>
                    <a:pt x="33" y="111"/>
                  </a:cubicBezTo>
                  <a:cubicBezTo>
                    <a:pt x="24" y="111"/>
                    <a:pt x="17" y="108"/>
                    <a:pt x="10" y="102"/>
                  </a:cubicBezTo>
                  <a:cubicBezTo>
                    <a:pt x="4" y="96"/>
                    <a:pt x="0" y="88"/>
                    <a:pt x="0" y="78"/>
                  </a:cubicBezTo>
                  <a:cubicBezTo>
                    <a:pt x="0" y="33"/>
                    <a:pt x="0" y="33"/>
                    <a:pt x="0" y="33"/>
                  </a:cubicBezTo>
                  <a:cubicBezTo>
                    <a:pt x="0" y="23"/>
                    <a:pt x="4" y="15"/>
                    <a:pt x="10" y="9"/>
                  </a:cubicBezTo>
                  <a:cubicBezTo>
                    <a:pt x="17" y="3"/>
                    <a:pt x="24" y="0"/>
                    <a:pt x="33" y="0"/>
                  </a:cubicBezTo>
                  <a:cubicBezTo>
                    <a:pt x="42" y="0"/>
                    <a:pt x="50" y="3"/>
                    <a:pt x="57" y="9"/>
                  </a:cubicBezTo>
                  <a:cubicBezTo>
                    <a:pt x="63" y="15"/>
                    <a:pt x="66" y="23"/>
                    <a:pt x="66" y="33"/>
                  </a:cubicBezTo>
                  <a:cubicBezTo>
                    <a:pt x="66" y="35"/>
                    <a:pt x="66" y="35"/>
                    <a:pt x="66" y="35"/>
                  </a:cubicBezTo>
                  <a:cubicBezTo>
                    <a:pt x="48" y="35"/>
                    <a:pt x="48" y="35"/>
                    <a:pt x="48" y="35"/>
                  </a:cubicBezTo>
                  <a:cubicBezTo>
                    <a:pt x="48" y="33"/>
                    <a:pt x="48" y="33"/>
                    <a:pt x="48" y="33"/>
                  </a:cubicBezTo>
                  <a:cubicBezTo>
                    <a:pt x="48" y="21"/>
                    <a:pt x="42" y="16"/>
                    <a:pt x="33" y="16"/>
                  </a:cubicBezTo>
                  <a:cubicBezTo>
                    <a:pt x="25" y="16"/>
                    <a:pt x="19" y="21"/>
                    <a:pt x="19" y="33"/>
                  </a:cubicBezTo>
                  <a:cubicBezTo>
                    <a:pt x="19" y="78"/>
                    <a:pt x="19" y="78"/>
                    <a:pt x="19" y="78"/>
                  </a:cubicBezTo>
                  <a:cubicBezTo>
                    <a:pt x="19" y="90"/>
                    <a:pt x="25" y="95"/>
                    <a:pt x="33" y="95"/>
                  </a:cubicBezTo>
                  <a:cubicBezTo>
                    <a:pt x="42" y="95"/>
                    <a:pt x="48" y="90"/>
                    <a:pt x="48" y="78"/>
                  </a:cubicBezTo>
                  <a:cubicBezTo>
                    <a:pt x="48" y="67"/>
                    <a:pt x="48" y="67"/>
                    <a:pt x="48" y="67"/>
                  </a:cubicBezTo>
                  <a:cubicBezTo>
                    <a:pt x="66" y="67"/>
                    <a:pt x="66" y="67"/>
                    <a:pt x="66" y="67"/>
                  </a:cubicBezTo>
                  <a:lnTo>
                    <a:pt x="6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8" name="Freeform 32"/>
            <p:cNvSpPr>
              <a:spLocks/>
            </p:cNvSpPr>
            <p:nvPr/>
          </p:nvSpPr>
          <p:spPr bwMode="auto">
            <a:xfrm>
              <a:off x="8674717" y="4568463"/>
              <a:ext cx="137496" cy="229632"/>
            </a:xfrm>
            <a:custGeom>
              <a:avLst/>
              <a:gdLst>
                <a:gd name="T0" fmla="*/ 66 w 66"/>
                <a:gd name="T1" fmla="*/ 78 h 111"/>
                <a:gd name="T2" fmla="*/ 56 w 66"/>
                <a:gd name="T3" fmla="*/ 102 h 111"/>
                <a:gd name="T4" fmla="*/ 33 w 66"/>
                <a:gd name="T5" fmla="*/ 111 h 111"/>
                <a:gd name="T6" fmla="*/ 9 w 66"/>
                <a:gd name="T7" fmla="*/ 102 h 111"/>
                <a:gd name="T8" fmla="*/ 0 w 66"/>
                <a:gd name="T9" fmla="*/ 78 h 111"/>
                <a:gd name="T10" fmla="*/ 0 w 66"/>
                <a:gd name="T11" fmla="*/ 33 h 111"/>
                <a:gd name="T12" fmla="*/ 9 w 66"/>
                <a:gd name="T13" fmla="*/ 9 h 111"/>
                <a:gd name="T14" fmla="*/ 33 w 66"/>
                <a:gd name="T15" fmla="*/ 0 h 111"/>
                <a:gd name="T16" fmla="*/ 56 w 66"/>
                <a:gd name="T17" fmla="*/ 9 h 111"/>
                <a:gd name="T18" fmla="*/ 66 w 66"/>
                <a:gd name="T19" fmla="*/ 33 h 111"/>
                <a:gd name="T20" fmla="*/ 66 w 66"/>
                <a:gd name="T21" fmla="*/ 35 h 111"/>
                <a:gd name="T22" fmla="*/ 47 w 66"/>
                <a:gd name="T23" fmla="*/ 35 h 111"/>
                <a:gd name="T24" fmla="*/ 47 w 66"/>
                <a:gd name="T25" fmla="*/ 33 h 111"/>
                <a:gd name="T26" fmla="*/ 33 w 66"/>
                <a:gd name="T27" fmla="*/ 16 h 111"/>
                <a:gd name="T28" fmla="*/ 18 w 66"/>
                <a:gd name="T29" fmla="*/ 33 h 111"/>
                <a:gd name="T30" fmla="*/ 18 w 66"/>
                <a:gd name="T31" fmla="*/ 78 h 111"/>
                <a:gd name="T32" fmla="*/ 33 w 66"/>
                <a:gd name="T33" fmla="*/ 95 h 111"/>
                <a:gd name="T34" fmla="*/ 47 w 66"/>
                <a:gd name="T35" fmla="*/ 78 h 111"/>
                <a:gd name="T36" fmla="*/ 47 w 66"/>
                <a:gd name="T37" fmla="*/ 67 h 111"/>
                <a:gd name="T38" fmla="*/ 66 w 66"/>
                <a:gd name="T39" fmla="*/ 67 h 111"/>
                <a:gd name="T40" fmla="*/ 66 w 66"/>
                <a:gd name="T41" fmla="*/ 7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11">
                  <a:moveTo>
                    <a:pt x="66" y="78"/>
                  </a:moveTo>
                  <a:cubicBezTo>
                    <a:pt x="66" y="88"/>
                    <a:pt x="62" y="96"/>
                    <a:pt x="56" y="102"/>
                  </a:cubicBezTo>
                  <a:cubicBezTo>
                    <a:pt x="49" y="108"/>
                    <a:pt x="42" y="111"/>
                    <a:pt x="33" y="111"/>
                  </a:cubicBezTo>
                  <a:cubicBezTo>
                    <a:pt x="24" y="111"/>
                    <a:pt x="16" y="108"/>
                    <a:pt x="9" y="102"/>
                  </a:cubicBezTo>
                  <a:cubicBezTo>
                    <a:pt x="3" y="96"/>
                    <a:pt x="0" y="88"/>
                    <a:pt x="0" y="78"/>
                  </a:cubicBezTo>
                  <a:cubicBezTo>
                    <a:pt x="0" y="33"/>
                    <a:pt x="0" y="33"/>
                    <a:pt x="0" y="33"/>
                  </a:cubicBezTo>
                  <a:cubicBezTo>
                    <a:pt x="0" y="23"/>
                    <a:pt x="3" y="15"/>
                    <a:pt x="9" y="9"/>
                  </a:cubicBezTo>
                  <a:cubicBezTo>
                    <a:pt x="16" y="3"/>
                    <a:pt x="24" y="0"/>
                    <a:pt x="33" y="0"/>
                  </a:cubicBezTo>
                  <a:cubicBezTo>
                    <a:pt x="42" y="0"/>
                    <a:pt x="49" y="3"/>
                    <a:pt x="56" y="9"/>
                  </a:cubicBezTo>
                  <a:cubicBezTo>
                    <a:pt x="62" y="15"/>
                    <a:pt x="66" y="23"/>
                    <a:pt x="66" y="33"/>
                  </a:cubicBezTo>
                  <a:cubicBezTo>
                    <a:pt x="66" y="35"/>
                    <a:pt x="66" y="35"/>
                    <a:pt x="66" y="35"/>
                  </a:cubicBezTo>
                  <a:cubicBezTo>
                    <a:pt x="47" y="35"/>
                    <a:pt x="47" y="35"/>
                    <a:pt x="47" y="35"/>
                  </a:cubicBezTo>
                  <a:cubicBezTo>
                    <a:pt x="47" y="33"/>
                    <a:pt x="47" y="33"/>
                    <a:pt x="47" y="33"/>
                  </a:cubicBezTo>
                  <a:cubicBezTo>
                    <a:pt x="47" y="21"/>
                    <a:pt x="41" y="16"/>
                    <a:pt x="33" y="16"/>
                  </a:cubicBezTo>
                  <a:cubicBezTo>
                    <a:pt x="24" y="16"/>
                    <a:pt x="18" y="21"/>
                    <a:pt x="18" y="33"/>
                  </a:cubicBezTo>
                  <a:cubicBezTo>
                    <a:pt x="18" y="78"/>
                    <a:pt x="18" y="78"/>
                    <a:pt x="18" y="78"/>
                  </a:cubicBezTo>
                  <a:cubicBezTo>
                    <a:pt x="18" y="90"/>
                    <a:pt x="24" y="95"/>
                    <a:pt x="33" y="95"/>
                  </a:cubicBezTo>
                  <a:cubicBezTo>
                    <a:pt x="41" y="95"/>
                    <a:pt x="47" y="90"/>
                    <a:pt x="47" y="78"/>
                  </a:cubicBezTo>
                  <a:cubicBezTo>
                    <a:pt x="47" y="67"/>
                    <a:pt x="47" y="67"/>
                    <a:pt x="47" y="67"/>
                  </a:cubicBezTo>
                  <a:cubicBezTo>
                    <a:pt x="66" y="67"/>
                    <a:pt x="66" y="67"/>
                    <a:pt x="66" y="67"/>
                  </a:cubicBezTo>
                  <a:lnTo>
                    <a:pt x="6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9" name="Freeform 33"/>
            <p:cNvSpPr>
              <a:spLocks/>
            </p:cNvSpPr>
            <p:nvPr/>
          </p:nvSpPr>
          <p:spPr bwMode="auto">
            <a:xfrm>
              <a:off x="7968810" y="4873223"/>
              <a:ext cx="45359" cy="76544"/>
            </a:xfrm>
            <a:custGeom>
              <a:avLst/>
              <a:gdLst>
                <a:gd name="T0" fmla="*/ 22 w 22"/>
                <a:gd name="T1" fmla="*/ 26 h 37"/>
                <a:gd name="T2" fmla="*/ 19 w 22"/>
                <a:gd name="T3" fmla="*/ 34 h 37"/>
                <a:gd name="T4" fmla="*/ 11 w 22"/>
                <a:gd name="T5" fmla="*/ 37 h 37"/>
                <a:gd name="T6" fmla="*/ 3 w 22"/>
                <a:gd name="T7" fmla="*/ 34 h 37"/>
                <a:gd name="T8" fmla="*/ 0 w 22"/>
                <a:gd name="T9" fmla="*/ 26 h 37"/>
                <a:gd name="T10" fmla="*/ 0 w 22"/>
                <a:gd name="T11" fmla="*/ 11 h 37"/>
                <a:gd name="T12" fmla="*/ 3 w 22"/>
                <a:gd name="T13" fmla="*/ 3 h 37"/>
                <a:gd name="T14" fmla="*/ 11 w 22"/>
                <a:gd name="T15" fmla="*/ 0 h 37"/>
                <a:gd name="T16" fmla="*/ 19 w 22"/>
                <a:gd name="T17" fmla="*/ 3 h 37"/>
                <a:gd name="T18" fmla="*/ 22 w 22"/>
                <a:gd name="T19" fmla="*/ 11 h 37"/>
                <a:gd name="T20" fmla="*/ 22 w 22"/>
                <a:gd name="T21" fmla="*/ 12 h 37"/>
                <a:gd name="T22" fmla="*/ 16 w 22"/>
                <a:gd name="T23" fmla="*/ 12 h 37"/>
                <a:gd name="T24" fmla="*/ 16 w 22"/>
                <a:gd name="T25" fmla="*/ 11 h 37"/>
                <a:gd name="T26" fmla="*/ 11 w 22"/>
                <a:gd name="T27" fmla="*/ 5 h 37"/>
                <a:gd name="T28" fmla="*/ 6 w 22"/>
                <a:gd name="T29" fmla="*/ 11 h 37"/>
                <a:gd name="T30" fmla="*/ 6 w 22"/>
                <a:gd name="T31" fmla="*/ 26 h 37"/>
                <a:gd name="T32" fmla="*/ 11 w 22"/>
                <a:gd name="T33" fmla="*/ 32 h 37"/>
                <a:gd name="T34" fmla="*/ 16 w 22"/>
                <a:gd name="T35" fmla="*/ 26 h 37"/>
                <a:gd name="T36" fmla="*/ 16 w 22"/>
                <a:gd name="T37" fmla="*/ 22 h 37"/>
                <a:gd name="T38" fmla="*/ 22 w 22"/>
                <a:gd name="T39" fmla="*/ 22 h 37"/>
                <a:gd name="T40" fmla="*/ 22 w 22"/>
                <a:gd name="T4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7">
                  <a:moveTo>
                    <a:pt x="22" y="26"/>
                  </a:moveTo>
                  <a:cubicBezTo>
                    <a:pt x="22" y="29"/>
                    <a:pt x="21" y="32"/>
                    <a:pt x="19" y="34"/>
                  </a:cubicBezTo>
                  <a:cubicBezTo>
                    <a:pt x="16" y="36"/>
                    <a:pt x="14" y="37"/>
                    <a:pt x="11" y="37"/>
                  </a:cubicBezTo>
                  <a:cubicBezTo>
                    <a:pt x="8" y="37"/>
                    <a:pt x="5" y="36"/>
                    <a:pt x="3" y="34"/>
                  </a:cubicBezTo>
                  <a:cubicBezTo>
                    <a:pt x="1" y="32"/>
                    <a:pt x="0" y="29"/>
                    <a:pt x="0" y="26"/>
                  </a:cubicBezTo>
                  <a:cubicBezTo>
                    <a:pt x="0" y="11"/>
                    <a:pt x="0" y="11"/>
                    <a:pt x="0" y="11"/>
                  </a:cubicBezTo>
                  <a:cubicBezTo>
                    <a:pt x="0" y="8"/>
                    <a:pt x="1" y="5"/>
                    <a:pt x="3" y="3"/>
                  </a:cubicBezTo>
                  <a:cubicBezTo>
                    <a:pt x="5" y="1"/>
                    <a:pt x="8" y="0"/>
                    <a:pt x="11" y="0"/>
                  </a:cubicBezTo>
                  <a:cubicBezTo>
                    <a:pt x="14" y="0"/>
                    <a:pt x="16" y="1"/>
                    <a:pt x="19" y="3"/>
                  </a:cubicBezTo>
                  <a:cubicBezTo>
                    <a:pt x="21" y="5"/>
                    <a:pt x="22" y="8"/>
                    <a:pt x="22" y="11"/>
                  </a:cubicBezTo>
                  <a:cubicBezTo>
                    <a:pt x="22" y="12"/>
                    <a:pt x="22" y="12"/>
                    <a:pt x="22" y="12"/>
                  </a:cubicBezTo>
                  <a:cubicBezTo>
                    <a:pt x="16" y="12"/>
                    <a:pt x="16" y="12"/>
                    <a:pt x="16" y="12"/>
                  </a:cubicBezTo>
                  <a:cubicBezTo>
                    <a:pt x="16" y="11"/>
                    <a:pt x="16" y="11"/>
                    <a:pt x="16" y="11"/>
                  </a:cubicBezTo>
                  <a:cubicBezTo>
                    <a:pt x="16" y="7"/>
                    <a:pt x="13" y="5"/>
                    <a:pt x="11" y="5"/>
                  </a:cubicBezTo>
                  <a:cubicBezTo>
                    <a:pt x="8" y="5"/>
                    <a:pt x="6" y="7"/>
                    <a:pt x="6" y="11"/>
                  </a:cubicBezTo>
                  <a:cubicBezTo>
                    <a:pt x="6" y="26"/>
                    <a:pt x="6" y="26"/>
                    <a:pt x="6" y="26"/>
                  </a:cubicBezTo>
                  <a:cubicBezTo>
                    <a:pt x="6" y="30"/>
                    <a:pt x="8" y="32"/>
                    <a:pt x="11" y="32"/>
                  </a:cubicBezTo>
                  <a:cubicBezTo>
                    <a:pt x="13" y="32"/>
                    <a:pt x="16" y="30"/>
                    <a:pt x="16" y="26"/>
                  </a:cubicBezTo>
                  <a:cubicBezTo>
                    <a:pt x="16" y="22"/>
                    <a:pt x="16" y="22"/>
                    <a:pt x="16" y="22"/>
                  </a:cubicBezTo>
                  <a:cubicBezTo>
                    <a:pt x="22" y="22"/>
                    <a:pt x="22" y="22"/>
                    <a:pt x="22" y="22"/>
                  </a:cubicBezTo>
                  <a:lnTo>
                    <a:pt x="2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0" name="Rectangle 34"/>
            <p:cNvSpPr>
              <a:spLocks noChangeArrowheads="1"/>
            </p:cNvSpPr>
            <p:nvPr/>
          </p:nvSpPr>
          <p:spPr bwMode="auto">
            <a:xfrm>
              <a:off x="8035432" y="4854795"/>
              <a:ext cx="11340" cy="93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1" name="Freeform 35"/>
            <p:cNvSpPr>
              <a:spLocks noEditPoints="1"/>
            </p:cNvSpPr>
            <p:nvPr/>
          </p:nvSpPr>
          <p:spPr bwMode="auto">
            <a:xfrm>
              <a:off x="8068034" y="4851960"/>
              <a:ext cx="17010" cy="96389"/>
            </a:xfrm>
            <a:custGeom>
              <a:avLst/>
              <a:gdLst>
                <a:gd name="T0" fmla="*/ 4 w 8"/>
                <a:gd name="T1" fmla="*/ 0 h 46"/>
                <a:gd name="T2" fmla="*/ 8 w 8"/>
                <a:gd name="T3" fmla="*/ 4 h 46"/>
                <a:gd name="T4" fmla="*/ 4 w 8"/>
                <a:gd name="T5" fmla="*/ 8 h 46"/>
                <a:gd name="T6" fmla="*/ 0 w 8"/>
                <a:gd name="T7" fmla="*/ 4 h 46"/>
                <a:gd name="T8" fmla="*/ 4 w 8"/>
                <a:gd name="T9" fmla="*/ 0 h 46"/>
                <a:gd name="T10" fmla="*/ 1 w 8"/>
                <a:gd name="T11" fmla="*/ 11 h 46"/>
                <a:gd name="T12" fmla="*/ 7 w 8"/>
                <a:gd name="T13" fmla="*/ 11 h 46"/>
                <a:gd name="T14" fmla="*/ 7 w 8"/>
                <a:gd name="T15" fmla="*/ 46 h 46"/>
                <a:gd name="T16" fmla="*/ 1 w 8"/>
                <a:gd name="T17" fmla="*/ 46 h 46"/>
                <a:gd name="T18" fmla="*/ 1 w 8"/>
                <a:gd name="T19" fmla="*/ 1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6">
                  <a:moveTo>
                    <a:pt x="4" y="0"/>
                  </a:moveTo>
                  <a:cubicBezTo>
                    <a:pt x="6" y="0"/>
                    <a:pt x="8" y="2"/>
                    <a:pt x="8" y="4"/>
                  </a:cubicBezTo>
                  <a:cubicBezTo>
                    <a:pt x="8" y="6"/>
                    <a:pt x="6" y="8"/>
                    <a:pt x="4" y="8"/>
                  </a:cubicBezTo>
                  <a:cubicBezTo>
                    <a:pt x="2" y="8"/>
                    <a:pt x="0" y="6"/>
                    <a:pt x="0" y="4"/>
                  </a:cubicBezTo>
                  <a:cubicBezTo>
                    <a:pt x="0" y="2"/>
                    <a:pt x="2" y="0"/>
                    <a:pt x="4" y="0"/>
                  </a:cubicBezTo>
                  <a:close/>
                  <a:moveTo>
                    <a:pt x="1" y="11"/>
                  </a:moveTo>
                  <a:cubicBezTo>
                    <a:pt x="7" y="11"/>
                    <a:pt x="7" y="11"/>
                    <a:pt x="7" y="11"/>
                  </a:cubicBezTo>
                  <a:cubicBezTo>
                    <a:pt x="7" y="46"/>
                    <a:pt x="7" y="46"/>
                    <a:pt x="7" y="46"/>
                  </a:cubicBezTo>
                  <a:cubicBezTo>
                    <a:pt x="1" y="46"/>
                    <a:pt x="1" y="46"/>
                    <a:pt x="1" y="46"/>
                  </a:cubicBezTo>
                  <a:lnTo>
                    <a:pt x="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2" name="Freeform 36"/>
            <p:cNvSpPr>
              <a:spLocks/>
            </p:cNvSpPr>
            <p:nvPr/>
          </p:nvSpPr>
          <p:spPr bwMode="auto">
            <a:xfrm>
              <a:off x="8106307" y="4873223"/>
              <a:ext cx="77962" cy="75126"/>
            </a:xfrm>
            <a:custGeom>
              <a:avLst/>
              <a:gdLst>
                <a:gd name="T0" fmla="*/ 0 w 38"/>
                <a:gd name="T1" fmla="*/ 36 h 36"/>
                <a:gd name="T2" fmla="*/ 0 w 38"/>
                <a:gd name="T3" fmla="*/ 11 h 36"/>
                <a:gd name="T4" fmla="*/ 3 w 38"/>
                <a:gd name="T5" fmla="*/ 3 h 36"/>
                <a:gd name="T6" fmla="*/ 11 w 38"/>
                <a:gd name="T7" fmla="*/ 0 h 36"/>
                <a:gd name="T8" fmla="*/ 19 w 38"/>
                <a:gd name="T9" fmla="*/ 4 h 36"/>
                <a:gd name="T10" fmla="*/ 27 w 38"/>
                <a:gd name="T11" fmla="*/ 0 h 36"/>
                <a:gd name="T12" fmla="*/ 35 w 38"/>
                <a:gd name="T13" fmla="*/ 3 h 36"/>
                <a:gd name="T14" fmla="*/ 38 w 38"/>
                <a:gd name="T15" fmla="*/ 11 h 36"/>
                <a:gd name="T16" fmla="*/ 38 w 38"/>
                <a:gd name="T17" fmla="*/ 36 h 36"/>
                <a:gd name="T18" fmla="*/ 32 w 38"/>
                <a:gd name="T19" fmla="*/ 36 h 36"/>
                <a:gd name="T20" fmla="*/ 32 w 38"/>
                <a:gd name="T21" fmla="*/ 11 h 36"/>
                <a:gd name="T22" fmla="*/ 27 w 38"/>
                <a:gd name="T23" fmla="*/ 5 h 36"/>
                <a:gd name="T24" fmla="*/ 22 w 38"/>
                <a:gd name="T25" fmla="*/ 11 h 36"/>
                <a:gd name="T26" fmla="*/ 22 w 38"/>
                <a:gd name="T27" fmla="*/ 36 h 36"/>
                <a:gd name="T28" fmla="*/ 16 w 38"/>
                <a:gd name="T29" fmla="*/ 36 h 36"/>
                <a:gd name="T30" fmla="*/ 16 w 38"/>
                <a:gd name="T31" fmla="*/ 11 h 36"/>
                <a:gd name="T32" fmla="*/ 11 w 38"/>
                <a:gd name="T33" fmla="*/ 5 h 36"/>
                <a:gd name="T34" fmla="*/ 6 w 38"/>
                <a:gd name="T35" fmla="*/ 11 h 36"/>
                <a:gd name="T36" fmla="*/ 6 w 38"/>
                <a:gd name="T37" fmla="*/ 36 h 36"/>
                <a:gd name="T38" fmla="*/ 0 w 38"/>
                <a:gd name="T3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6">
                  <a:moveTo>
                    <a:pt x="0" y="36"/>
                  </a:moveTo>
                  <a:cubicBezTo>
                    <a:pt x="0" y="11"/>
                    <a:pt x="0" y="11"/>
                    <a:pt x="0" y="11"/>
                  </a:cubicBezTo>
                  <a:cubicBezTo>
                    <a:pt x="0" y="8"/>
                    <a:pt x="1" y="5"/>
                    <a:pt x="3" y="3"/>
                  </a:cubicBezTo>
                  <a:cubicBezTo>
                    <a:pt x="5" y="1"/>
                    <a:pt x="8" y="0"/>
                    <a:pt x="11" y="0"/>
                  </a:cubicBezTo>
                  <a:cubicBezTo>
                    <a:pt x="14" y="0"/>
                    <a:pt x="17" y="1"/>
                    <a:pt x="19" y="4"/>
                  </a:cubicBezTo>
                  <a:cubicBezTo>
                    <a:pt x="21" y="1"/>
                    <a:pt x="24" y="0"/>
                    <a:pt x="27" y="0"/>
                  </a:cubicBezTo>
                  <a:cubicBezTo>
                    <a:pt x="30" y="0"/>
                    <a:pt x="33" y="1"/>
                    <a:pt x="35" y="3"/>
                  </a:cubicBezTo>
                  <a:cubicBezTo>
                    <a:pt x="37" y="5"/>
                    <a:pt x="38" y="8"/>
                    <a:pt x="38" y="11"/>
                  </a:cubicBezTo>
                  <a:cubicBezTo>
                    <a:pt x="38" y="36"/>
                    <a:pt x="38" y="36"/>
                    <a:pt x="38" y="36"/>
                  </a:cubicBezTo>
                  <a:cubicBezTo>
                    <a:pt x="32" y="36"/>
                    <a:pt x="32" y="36"/>
                    <a:pt x="32" y="36"/>
                  </a:cubicBezTo>
                  <a:cubicBezTo>
                    <a:pt x="32" y="11"/>
                    <a:pt x="32" y="11"/>
                    <a:pt x="32" y="11"/>
                  </a:cubicBezTo>
                  <a:cubicBezTo>
                    <a:pt x="32" y="7"/>
                    <a:pt x="30" y="5"/>
                    <a:pt x="27" y="5"/>
                  </a:cubicBezTo>
                  <a:cubicBezTo>
                    <a:pt x="24" y="5"/>
                    <a:pt x="22" y="7"/>
                    <a:pt x="22" y="11"/>
                  </a:cubicBezTo>
                  <a:cubicBezTo>
                    <a:pt x="22" y="36"/>
                    <a:pt x="22" y="36"/>
                    <a:pt x="22" y="36"/>
                  </a:cubicBezTo>
                  <a:cubicBezTo>
                    <a:pt x="16" y="36"/>
                    <a:pt x="16" y="36"/>
                    <a:pt x="16" y="36"/>
                  </a:cubicBezTo>
                  <a:cubicBezTo>
                    <a:pt x="16" y="11"/>
                    <a:pt x="16" y="11"/>
                    <a:pt x="16" y="11"/>
                  </a:cubicBezTo>
                  <a:cubicBezTo>
                    <a:pt x="16" y="7"/>
                    <a:pt x="14" y="5"/>
                    <a:pt x="11" y="5"/>
                  </a:cubicBezTo>
                  <a:cubicBezTo>
                    <a:pt x="8" y="5"/>
                    <a:pt x="6" y="7"/>
                    <a:pt x="6" y="11"/>
                  </a:cubicBezTo>
                  <a:cubicBezTo>
                    <a:pt x="6" y="36"/>
                    <a:pt x="6" y="36"/>
                    <a:pt x="6" y="36"/>
                  </a:cubicBez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3" name="Freeform 37"/>
            <p:cNvSpPr>
              <a:spLocks noEditPoints="1"/>
            </p:cNvSpPr>
            <p:nvPr/>
          </p:nvSpPr>
          <p:spPr bwMode="auto">
            <a:xfrm>
              <a:off x="8205530" y="4873223"/>
              <a:ext cx="45359" cy="76544"/>
            </a:xfrm>
            <a:custGeom>
              <a:avLst/>
              <a:gdLst>
                <a:gd name="T0" fmla="*/ 6 w 22"/>
                <a:gd name="T1" fmla="*/ 11 h 37"/>
                <a:gd name="T2" fmla="*/ 6 w 22"/>
                <a:gd name="T3" fmla="*/ 12 h 37"/>
                <a:gd name="T4" fmla="*/ 0 w 22"/>
                <a:gd name="T5" fmla="*/ 12 h 37"/>
                <a:gd name="T6" fmla="*/ 0 w 22"/>
                <a:gd name="T7" fmla="*/ 11 h 37"/>
                <a:gd name="T8" fmla="*/ 3 w 22"/>
                <a:gd name="T9" fmla="*/ 3 h 37"/>
                <a:gd name="T10" fmla="*/ 11 w 22"/>
                <a:gd name="T11" fmla="*/ 0 h 37"/>
                <a:gd name="T12" fmla="*/ 18 w 22"/>
                <a:gd name="T13" fmla="*/ 3 h 37"/>
                <a:gd name="T14" fmla="*/ 22 w 22"/>
                <a:gd name="T15" fmla="*/ 11 h 37"/>
                <a:gd name="T16" fmla="*/ 22 w 22"/>
                <a:gd name="T17" fmla="*/ 27 h 37"/>
                <a:gd name="T18" fmla="*/ 18 w 22"/>
                <a:gd name="T19" fmla="*/ 34 h 37"/>
                <a:gd name="T20" fmla="*/ 11 w 22"/>
                <a:gd name="T21" fmla="*/ 37 h 37"/>
                <a:gd name="T22" fmla="*/ 3 w 22"/>
                <a:gd name="T23" fmla="*/ 34 h 37"/>
                <a:gd name="T24" fmla="*/ 0 w 22"/>
                <a:gd name="T25" fmla="*/ 26 h 37"/>
                <a:gd name="T26" fmla="*/ 3 w 22"/>
                <a:gd name="T27" fmla="*/ 18 h 37"/>
                <a:gd name="T28" fmla="*/ 11 w 22"/>
                <a:gd name="T29" fmla="*/ 15 h 37"/>
                <a:gd name="T30" fmla="*/ 16 w 22"/>
                <a:gd name="T31" fmla="*/ 17 h 37"/>
                <a:gd name="T32" fmla="*/ 16 w 22"/>
                <a:gd name="T33" fmla="*/ 11 h 37"/>
                <a:gd name="T34" fmla="*/ 11 w 22"/>
                <a:gd name="T35" fmla="*/ 5 h 37"/>
                <a:gd name="T36" fmla="*/ 6 w 22"/>
                <a:gd name="T37" fmla="*/ 11 h 37"/>
                <a:gd name="T38" fmla="*/ 6 w 22"/>
                <a:gd name="T39" fmla="*/ 27 h 37"/>
                <a:gd name="T40" fmla="*/ 11 w 22"/>
                <a:gd name="T41" fmla="*/ 32 h 37"/>
                <a:gd name="T42" fmla="*/ 16 w 22"/>
                <a:gd name="T43" fmla="*/ 27 h 37"/>
                <a:gd name="T44" fmla="*/ 16 w 22"/>
                <a:gd name="T45" fmla="*/ 25 h 37"/>
                <a:gd name="T46" fmla="*/ 11 w 22"/>
                <a:gd name="T47" fmla="*/ 20 h 37"/>
                <a:gd name="T48" fmla="*/ 6 w 22"/>
                <a:gd name="T49" fmla="*/ 25 h 37"/>
                <a:gd name="T50" fmla="*/ 6 w 22"/>
                <a:gd name="T51"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37">
                  <a:moveTo>
                    <a:pt x="6" y="11"/>
                  </a:moveTo>
                  <a:cubicBezTo>
                    <a:pt x="6" y="12"/>
                    <a:pt x="6" y="12"/>
                    <a:pt x="6" y="12"/>
                  </a:cubicBezTo>
                  <a:cubicBezTo>
                    <a:pt x="0" y="12"/>
                    <a:pt x="0" y="12"/>
                    <a:pt x="0" y="12"/>
                  </a:cubicBezTo>
                  <a:cubicBezTo>
                    <a:pt x="0" y="11"/>
                    <a:pt x="0" y="11"/>
                    <a:pt x="0" y="11"/>
                  </a:cubicBezTo>
                  <a:cubicBezTo>
                    <a:pt x="0" y="8"/>
                    <a:pt x="1" y="5"/>
                    <a:pt x="3" y="3"/>
                  </a:cubicBezTo>
                  <a:cubicBezTo>
                    <a:pt x="5" y="1"/>
                    <a:pt x="8" y="0"/>
                    <a:pt x="11" y="0"/>
                  </a:cubicBezTo>
                  <a:cubicBezTo>
                    <a:pt x="14" y="0"/>
                    <a:pt x="16" y="1"/>
                    <a:pt x="18" y="3"/>
                  </a:cubicBezTo>
                  <a:cubicBezTo>
                    <a:pt x="21" y="5"/>
                    <a:pt x="22" y="8"/>
                    <a:pt x="22" y="11"/>
                  </a:cubicBezTo>
                  <a:cubicBezTo>
                    <a:pt x="22" y="27"/>
                    <a:pt x="22" y="27"/>
                    <a:pt x="22" y="27"/>
                  </a:cubicBezTo>
                  <a:cubicBezTo>
                    <a:pt x="22" y="30"/>
                    <a:pt x="21" y="32"/>
                    <a:pt x="18" y="34"/>
                  </a:cubicBezTo>
                  <a:cubicBezTo>
                    <a:pt x="16" y="36"/>
                    <a:pt x="14" y="37"/>
                    <a:pt x="11" y="37"/>
                  </a:cubicBezTo>
                  <a:cubicBezTo>
                    <a:pt x="8" y="37"/>
                    <a:pt x="5" y="36"/>
                    <a:pt x="3" y="34"/>
                  </a:cubicBezTo>
                  <a:cubicBezTo>
                    <a:pt x="1" y="32"/>
                    <a:pt x="0" y="29"/>
                    <a:pt x="0" y="26"/>
                  </a:cubicBezTo>
                  <a:cubicBezTo>
                    <a:pt x="0" y="23"/>
                    <a:pt x="1" y="20"/>
                    <a:pt x="3" y="18"/>
                  </a:cubicBezTo>
                  <a:cubicBezTo>
                    <a:pt x="5" y="16"/>
                    <a:pt x="8" y="15"/>
                    <a:pt x="11" y="15"/>
                  </a:cubicBezTo>
                  <a:cubicBezTo>
                    <a:pt x="12" y="15"/>
                    <a:pt x="14" y="15"/>
                    <a:pt x="16" y="17"/>
                  </a:cubicBezTo>
                  <a:cubicBezTo>
                    <a:pt x="16" y="11"/>
                    <a:pt x="16" y="11"/>
                    <a:pt x="16" y="11"/>
                  </a:cubicBezTo>
                  <a:cubicBezTo>
                    <a:pt x="16" y="7"/>
                    <a:pt x="13" y="5"/>
                    <a:pt x="11" y="5"/>
                  </a:cubicBezTo>
                  <a:cubicBezTo>
                    <a:pt x="8" y="5"/>
                    <a:pt x="6" y="7"/>
                    <a:pt x="6" y="11"/>
                  </a:cubicBezTo>
                  <a:close/>
                  <a:moveTo>
                    <a:pt x="6" y="27"/>
                  </a:moveTo>
                  <a:cubicBezTo>
                    <a:pt x="6" y="30"/>
                    <a:pt x="8" y="32"/>
                    <a:pt x="11" y="32"/>
                  </a:cubicBezTo>
                  <a:cubicBezTo>
                    <a:pt x="13" y="32"/>
                    <a:pt x="16" y="30"/>
                    <a:pt x="16" y="27"/>
                  </a:cubicBezTo>
                  <a:cubicBezTo>
                    <a:pt x="16" y="25"/>
                    <a:pt x="16" y="25"/>
                    <a:pt x="16" y="25"/>
                  </a:cubicBezTo>
                  <a:cubicBezTo>
                    <a:pt x="15" y="22"/>
                    <a:pt x="13" y="20"/>
                    <a:pt x="11" y="20"/>
                  </a:cubicBezTo>
                  <a:cubicBezTo>
                    <a:pt x="8" y="20"/>
                    <a:pt x="6" y="22"/>
                    <a:pt x="6" y="25"/>
                  </a:cubicBezTo>
                  <a:lnTo>
                    <a:pt x="6"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4" name="Freeform 38"/>
            <p:cNvSpPr>
              <a:spLocks/>
            </p:cNvSpPr>
            <p:nvPr/>
          </p:nvSpPr>
          <p:spPr bwMode="auto">
            <a:xfrm>
              <a:off x="8265065" y="4876058"/>
              <a:ext cx="43942" cy="73709"/>
            </a:xfrm>
            <a:custGeom>
              <a:avLst/>
              <a:gdLst>
                <a:gd name="T0" fmla="*/ 18 w 21"/>
                <a:gd name="T1" fmla="*/ 36 h 36"/>
                <a:gd name="T2" fmla="*/ 10 w 21"/>
                <a:gd name="T3" fmla="*/ 33 h 36"/>
                <a:gd name="T4" fmla="*/ 7 w 21"/>
                <a:gd name="T5" fmla="*/ 25 h 36"/>
                <a:gd name="T6" fmla="*/ 7 w 21"/>
                <a:gd name="T7" fmla="*/ 4 h 36"/>
                <a:gd name="T8" fmla="*/ 0 w 21"/>
                <a:gd name="T9" fmla="*/ 4 h 36"/>
                <a:gd name="T10" fmla="*/ 0 w 21"/>
                <a:gd name="T11" fmla="*/ 0 h 36"/>
                <a:gd name="T12" fmla="*/ 21 w 21"/>
                <a:gd name="T13" fmla="*/ 0 h 36"/>
                <a:gd name="T14" fmla="*/ 21 w 21"/>
                <a:gd name="T15" fmla="*/ 4 h 36"/>
                <a:gd name="T16" fmla="*/ 13 w 21"/>
                <a:gd name="T17" fmla="*/ 4 h 36"/>
                <a:gd name="T18" fmla="*/ 13 w 21"/>
                <a:gd name="T19" fmla="*/ 25 h 36"/>
                <a:gd name="T20" fmla="*/ 18 w 21"/>
                <a:gd name="T21" fmla="*/ 31 h 36"/>
                <a:gd name="T22" fmla="*/ 18 w 21"/>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36">
                  <a:moveTo>
                    <a:pt x="18" y="36"/>
                  </a:moveTo>
                  <a:cubicBezTo>
                    <a:pt x="15" y="36"/>
                    <a:pt x="13" y="35"/>
                    <a:pt x="10" y="33"/>
                  </a:cubicBezTo>
                  <a:cubicBezTo>
                    <a:pt x="8" y="31"/>
                    <a:pt x="7" y="28"/>
                    <a:pt x="7" y="25"/>
                  </a:cubicBezTo>
                  <a:cubicBezTo>
                    <a:pt x="7" y="4"/>
                    <a:pt x="7" y="4"/>
                    <a:pt x="7" y="4"/>
                  </a:cubicBezTo>
                  <a:cubicBezTo>
                    <a:pt x="0" y="4"/>
                    <a:pt x="0" y="4"/>
                    <a:pt x="0" y="4"/>
                  </a:cubicBezTo>
                  <a:cubicBezTo>
                    <a:pt x="0" y="0"/>
                    <a:pt x="0" y="0"/>
                    <a:pt x="0" y="0"/>
                  </a:cubicBezTo>
                  <a:cubicBezTo>
                    <a:pt x="21" y="0"/>
                    <a:pt x="21" y="0"/>
                    <a:pt x="21" y="0"/>
                  </a:cubicBezTo>
                  <a:cubicBezTo>
                    <a:pt x="21" y="4"/>
                    <a:pt x="21" y="4"/>
                    <a:pt x="21" y="4"/>
                  </a:cubicBezTo>
                  <a:cubicBezTo>
                    <a:pt x="13" y="4"/>
                    <a:pt x="13" y="4"/>
                    <a:pt x="13" y="4"/>
                  </a:cubicBezTo>
                  <a:cubicBezTo>
                    <a:pt x="13" y="25"/>
                    <a:pt x="13" y="25"/>
                    <a:pt x="13" y="25"/>
                  </a:cubicBezTo>
                  <a:cubicBezTo>
                    <a:pt x="13" y="29"/>
                    <a:pt x="16" y="31"/>
                    <a:pt x="18" y="31"/>
                  </a:cubicBez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5" name="Freeform 39"/>
            <p:cNvSpPr>
              <a:spLocks noEditPoints="1"/>
            </p:cNvSpPr>
            <p:nvPr/>
          </p:nvSpPr>
          <p:spPr bwMode="auto">
            <a:xfrm>
              <a:off x="8326016" y="4873223"/>
              <a:ext cx="45359" cy="76544"/>
            </a:xfrm>
            <a:custGeom>
              <a:avLst/>
              <a:gdLst>
                <a:gd name="T0" fmla="*/ 7 w 22"/>
                <a:gd name="T1" fmla="*/ 21 h 37"/>
                <a:gd name="T2" fmla="*/ 7 w 22"/>
                <a:gd name="T3" fmla="*/ 26 h 37"/>
                <a:gd name="T4" fmla="*/ 11 w 22"/>
                <a:gd name="T5" fmla="*/ 32 h 37"/>
                <a:gd name="T6" fmla="*/ 16 w 22"/>
                <a:gd name="T7" fmla="*/ 26 h 37"/>
                <a:gd name="T8" fmla="*/ 22 w 22"/>
                <a:gd name="T9" fmla="*/ 26 h 37"/>
                <a:gd name="T10" fmla="*/ 19 w 22"/>
                <a:gd name="T11" fmla="*/ 34 h 37"/>
                <a:gd name="T12" fmla="*/ 11 w 22"/>
                <a:gd name="T13" fmla="*/ 37 h 37"/>
                <a:gd name="T14" fmla="*/ 4 w 22"/>
                <a:gd name="T15" fmla="*/ 34 h 37"/>
                <a:gd name="T16" fmla="*/ 0 w 22"/>
                <a:gd name="T17" fmla="*/ 26 h 37"/>
                <a:gd name="T18" fmla="*/ 0 w 22"/>
                <a:gd name="T19" fmla="*/ 11 h 37"/>
                <a:gd name="T20" fmla="*/ 4 w 22"/>
                <a:gd name="T21" fmla="*/ 3 h 37"/>
                <a:gd name="T22" fmla="*/ 11 w 22"/>
                <a:gd name="T23" fmla="*/ 0 h 37"/>
                <a:gd name="T24" fmla="*/ 19 w 22"/>
                <a:gd name="T25" fmla="*/ 3 h 37"/>
                <a:gd name="T26" fmla="*/ 22 w 22"/>
                <a:gd name="T27" fmla="*/ 11 h 37"/>
                <a:gd name="T28" fmla="*/ 22 w 22"/>
                <a:gd name="T29" fmla="*/ 21 h 37"/>
                <a:gd name="T30" fmla="*/ 7 w 22"/>
                <a:gd name="T31" fmla="*/ 21 h 37"/>
                <a:gd name="T32" fmla="*/ 7 w 22"/>
                <a:gd name="T33" fmla="*/ 15 h 37"/>
                <a:gd name="T34" fmla="*/ 16 w 22"/>
                <a:gd name="T35" fmla="*/ 15 h 37"/>
                <a:gd name="T36" fmla="*/ 16 w 22"/>
                <a:gd name="T37" fmla="*/ 11 h 37"/>
                <a:gd name="T38" fmla="*/ 11 w 22"/>
                <a:gd name="T39" fmla="*/ 5 h 37"/>
                <a:gd name="T40" fmla="*/ 7 w 22"/>
                <a:gd name="T41" fmla="*/ 11 h 37"/>
                <a:gd name="T42" fmla="*/ 7 w 22"/>
                <a:gd name="T43"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7">
                  <a:moveTo>
                    <a:pt x="7" y="21"/>
                  </a:moveTo>
                  <a:cubicBezTo>
                    <a:pt x="7" y="26"/>
                    <a:pt x="7" y="26"/>
                    <a:pt x="7" y="26"/>
                  </a:cubicBezTo>
                  <a:cubicBezTo>
                    <a:pt x="7" y="30"/>
                    <a:pt x="9" y="32"/>
                    <a:pt x="11" y="32"/>
                  </a:cubicBezTo>
                  <a:cubicBezTo>
                    <a:pt x="14" y="32"/>
                    <a:pt x="16" y="30"/>
                    <a:pt x="16" y="26"/>
                  </a:cubicBezTo>
                  <a:cubicBezTo>
                    <a:pt x="22" y="26"/>
                    <a:pt x="22" y="26"/>
                    <a:pt x="22" y="26"/>
                  </a:cubicBezTo>
                  <a:cubicBezTo>
                    <a:pt x="22" y="29"/>
                    <a:pt x="21" y="32"/>
                    <a:pt x="19" y="34"/>
                  </a:cubicBezTo>
                  <a:cubicBezTo>
                    <a:pt x="17" y="36"/>
                    <a:pt x="14" y="37"/>
                    <a:pt x="11" y="37"/>
                  </a:cubicBezTo>
                  <a:cubicBezTo>
                    <a:pt x="8" y="37"/>
                    <a:pt x="6" y="36"/>
                    <a:pt x="4" y="34"/>
                  </a:cubicBezTo>
                  <a:cubicBezTo>
                    <a:pt x="1" y="32"/>
                    <a:pt x="0" y="29"/>
                    <a:pt x="0" y="26"/>
                  </a:cubicBezTo>
                  <a:cubicBezTo>
                    <a:pt x="0" y="11"/>
                    <a:pt x="0" y="11"/>
                    <a:pt x="0" y="11"/>
                  </a:cubicBezTo>
                  <a:cubicBezTo>
                    <a:pt x="0" y="8"/>
                    <a:pt x="1" y="5"/>
                    <a:pt x="4" y="3"/>
                  </a:cubicBezTo>
                  <a:cubicBezTo>
                    <a:pt x="6" y="1"/>
                    <a:pt x="8" y="0"/>
                    <a:pt x="11" y="0"/>
                  </a:cubicBezTo>
                  <a:cubicBezTo>
                    <a:pt x="14" y="0"/>
                    <a:pt x="17" y="1"/>
                    <a:pt x="19" y="3"/>
                  </a:cubicBezTo>
                  <a:cubicBezTo>
                    <a:pt x="21" y="5"/>
                    <a:pt x="22" y="8"/>
                    <a:pt x="22" y="11"/>
                  </a:cubicBezTo>
                  <a:cubicBezTo>
                    <a:pt x="22" y="21"/>
                    <a:pt x="22" y="21"/>
                    <a:pt x="22" y="21"/>
                  </a:cubicBezTo>
                  <a:lnTo>
                    <a:pt x="7" y="21"/>
                  </a:lnTo>
                  <a:close/>
                  <a:moveTo>
                    <a:pt x="7" y="15"/>
                  </a:moveTo>
                  <a:cubicBezTo>
                    <a:pt x="16" y="15"/>
                    <a:pt x="16" y="15"/>
                    <a:pt x="16" y="15"/>
                  </a:cubicBezTo>
                  <a:cubicBezTo>
                    <a:pt x="16" y="11"/>
                    <a:pt x="16" y="11"/>
                    <a:pt x="16" y="11"/>
                  </a:cubicBezTo>
                  <a:cubicBezTo>
                    <a:pt x="16" y="7"/>
                    <a:pt x="14" y="5"/>
                    <a:pt x="11" y="5"/>
                  </a:cubicBezTo>
                  <a:cubicBezTo>
                    <a:pt x="9" y="5"/>
                    <a:pt x="7" y="7"/>
                    <a:pt x="7" y="11"/>
                  </a:cubicBezTo>
                  <a:lnTo>
                    <a:pt x="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6" name="Freeform 40"/>
            <p:cNvSpPr>
              <a:spLocks/>
            </p:cNvSpPr>
            <p:nvPr/>
          </p:nvSpPr>
          <p:spPr bwMode="auto">
            <a:xfrm>
              <a:off x="8432328" y="4873223"/>
              <a:ext cx="45359" cy="76544"/>
            </a:xfrm>
            <a:custGeom>
              <a:avLst/>
              <a:gdLst>
                <a:gd name="T0" fmla="*/ 22 w 22"/>
                <a:gd name="T1" fmla="*/ 26 h 37"/>
                <a:gd name="T2" fmla="*/ 18 w 22"/>
                <a:gd name="T3" fmla="*/ 34 h 37"/>
                <a:gd name="T4" fmla="*/ 11 w 22"/>
                <a:gd name="T5" fmla="*/ 37 h 37"/>
                <a:gd name="T6" fmla="*/ 3 w 22"/>
                <a:gd name="T7" fmla="*/ 34 h 37"/>
                <a:gd name="T8" fmla="*/ 0 w 22"/>
                <a:gd name="T9" fmla="*/ 26 h 37"/>
                <a:gd name="T10" fmla="*/ 0 w 22"/>
                <a:gd name="T11" fmla="*/ 11 h 37"/>
                <a:gd name="T12" fmla="*/ 3 w 22"/>
                <a:gd name="T13" fmla="*/ 3 h 37"/>
                <a:gd name="T14" fmla="*/ 11 w 22"/>
                <a:gd name="T15" fmla="*/ 0 h 37"/>
                <a:gd name="T16" fmla="*/ 18 w 22"/>
                <a:gd name="T17" fmla="*/ 3 h 37"/>
                <a:gd name="T18" fmla="*/ 22 w 22"/>
                <a:gd name="T19" fmla="*/ 11 h 37"/>
                <a:gd name="T20" fmla="*/ 22 w 22"/>
                <a:gd name="T21" fmla="*/ 12 h 37"/>
                <a:gd name="T22" fmla="*/ 15 w 22"/>
                <a:gd name="T23" fmla="*/ 12 h 37"/>
                <a:gd name="T24" fmla="*/ 15 w 22"/>
                <a:gd name="T25" fmla="*/ 11 h 37"/>
                <a:gd name="T26" fmla="*/ 11 w 22"/>
                <a:gd name="T27" fmla="*/ 5 h 37"/>
                <a:gd name="T28" fmla="*/ 6 w 22"/>
                <a:gd name="T29" fmla="*/ 11 h 37"/>
                <a:gd name="T30" fmla="*/ 6 w 22"/>
                <a:gd name="T31" fmla="*/ 26 h 37"/>
                <a:gd name="T32" fmla="*/ 11 w 22"/>
                <a:gd name="T33" fmla="*/ 32 h 37"/>
                <a:gd name="T34" fmla="*/ 15 w 22"/>
                <a:gd name="T35" fmla="*/ 26 h 37"/>
                <a:gd name="T36" fmla="*/ 15 w 22"/>
                <a:gd name="T37" fmla="*/ 22 h 37"/>
                <a:gd name="T38" fmla="*/ 22 w 22"/>
                <a:gd name="T39" fmla="*/ 22 h 37"/>
                <a:gd name="T40" fmla="*/ 22 w 22"/>
                <a:gd name="T4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7">
                  <a:moveTo>
                    <a:pt x="22" y="26"/>
                  </a:moveTo>
                  <a:cubicBezTo>
                    <a:pt x="22" y="29"/>
                    <a:pt x="20" y="32"/>
                    <a:pt x="18" y="34"/>
                  </a:cubicBezTo>
                  <a:cubicBezTo>
                    <a:pt x="16" y="36"/>
                    <a:pt x="14" y="37"/>
                    <a:pt x="11" y="37"/>
                  </a:cubicBezTo>
                  <a:cubicBezTo>
                    <a:pt x="8" y="37"/>
                    <a:pt x="5" y="36"/>
                    <a:pt x="3" y="34"/>
                  </a:cubicBezTo>
                  <a:cubicBezTo>
                    <a:pt x="1" y="32"/>
                    <a:pt x="0" y="29"/>
                    <a:pt x="0" y="26"/>
                  </a:cubicBezTo>
                  <a:cubicBezTo>
                    <a:pt x="0" y="11"/>
                    <a:pt x="0" y="11"/>
                    <a:pt x="0" y="11"/>
                  </a:cubicBezTo>
                  <a:cubicBezTo>
                    <a:pt x="0" y="8"/>
                    <a:pt x="1" y="5"/>
                    <a:pt x="3" y="3"/>
                  </a:cubicBezTo>
                  <a:cubicBezTo>
                    <a:pt x="5" y="1"/>
                    <a:pt x="8" y="0"/>
                    <a:pt x="11" y="0"/>
                  </a:cubicBezTo>
                  <a:cubicBezTo>
                    <a:pt x="14" y="0"/>
                    <a:pt x="16" y="1"/>
                    <a:pt x="18" y="3"/>
                  </a:cubicBezTo>
                  <a:cubicBezTo>
                    <a:pt x="20" y="5"/>
                    <a:pt x="22" y="8"/>
                    <a:pt x="22" y="11"/>
                  </a:cubicBezTo>
                  <a:cubicBezTo>
                    <a:pt x="22" y="12"/>
                    <a:pt x="22" y="12"/>
                    <a:pt x="22" y="12"/>
                  </a:cubicBezTo>
                  <a:cubicBezTo>
                    <a:pt x="15" y="12"/>
                    <a:pt x="15" y="12"/>
                    <a:pt x="15" y="12"/>
                  </a:cubicBezTo>
                  <a:cubicBezTo>
                    <a:pt x="15" y="11"/>
                    <a:pt x="15" y="11"/>
                    <a:pt x="15" y="11"/>
                  </a:cubicBezTo>
                  <a:cubicBezTo>
                    <a:pt x="15" y="7"/>
                    <a:pt x="13" y="5"/>
                    <a:pt x="11" y="5"/>
                  </a:cubicBezTo>
                  <a:cubicBezTo>
                    <a:pt x="8" y="5"/>
                    <a:pt x="6" y="7"/>
                    <a:pt x="6" y="11"/>
                  </a:cubicBezTo>
                  <a:cubicBezTo>
                    <a:pt x="6" y="26"/>
                    <a:pt x="6" y="26"/>
                    <a:pt x="6" y="26"/>
                  </a:cubicBezTo>
                  <a:cubicBezTo>
                    <a:pt x="6" y="30"/>
                    <a:pt x="8" y="32"/>
                    <a:pt x="11" y="32"/>
                  </a:cubicBezTo>
                  <a:cubicBezTo>
                    <a:pt x="13" y="32"/>
                    <a:pt x="15" y="30"/>
                    <a:pt x="15" y="26"/>
                  </a:cubicBezTo>
                  <a:cubicBezTo>
                    <a:pt x="15" y="22"/>
                    <a:pt x="15" y="22"/>
                    <a:pt x="15" y="22"/>
                  </a:cubicBezTo>
                  <a:cubicBezTo>
                    <a:pt x="22" y="22"/>
                    <a:pt x="22" y="22"/>
                    <a:pt x="22" y="22"/>
                  </a:cubicBezTo>
                  <a:lnTo>
                    <a:pt x="2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7" name="Freeform 41"/>
            <p:cNvSpPr>
              <a:spLocks/>
            </p:cNvSpPr>
            <p:nvPr/>
          </p:nvSpPr>
          <p:spPr bwMode="auto">
            <a:xfrm>
              <a:off x="8498949" y="4854795"/>
              <a:ext cx="45359" cy="93554"/>
            </a:xfrm>
            <a:custGeom>
              <a:avLst/>
              <a:gdLst>
                <a:gd name="T0" fmla="*/ 0 w 22"/>
                <a:gd name="T1" fmla="*/ 0 h 45"/>
                <a:gd name="T2" fmla="*/ 6 w 22"/>
                <a:gd name="T3" fmla="*/ 0 h 45"/>
                <a:gd name="T4" fmla="*/ 6 w 22"/>
                <a:gd name="T5" fmla="*/ 11 h 45"/>
                <a:gd name="T6" fmla="*/ 11 w 22"/>
                <a:gd name="T7" fmla="*/ 9 h 45"/>
                <a:gd name="T8" fmla="*/ 18 w 22"/>
                <a:gd name="T9" fmla="*/ 12 h 45"/>
                <a:gd name="T10" fmla="*/ 22 w 22"/>
                <a:gd name="T11" fmla="*/ 20 h 45"/>
                <a:gd name="T12" fmla="*/ 22 w 22"/>
                <a:gd name="T13" fmla="*/ 45 h 45"/>
                <a:gd name="T14" fmla="*/ 16 w 22"/>
                <a:gd name="T15" fmla="*/ 45 h 45"/>
                <a:gd name="T16" fmla="*/ 16 w 22"/>
                <a:gd name="T17" fmla="*/ 20 h 45"/>
                <a:gd name="T18" fmla="*/ 11 w 22"/>
                <a:gd name="T19" fmla="*/ 14 h 45"/>
                <a:gd name="T20" fmla="*/ 6 w 22"/>
                <a:gd name="T21" fmla="*/ 20 h 45"/>
                <a:gd name="T22" fmla="*/ 6 w 22"/>
                <a:gd name="T23" fmla="*/ 45 h 45"/>
                <a:gd name="T24" fmla="*/ 0 w 22"/>
                <a:gd name="T25" fmla="*/ 45 h 45"/>
                <a:gd name="T26" fmla="*/ 0 w 22"/>
                <a:gd name="T2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45">
                  <a:moveTo>
                    <a:pt x="0" y="0"/>
                  </a:moveTo>
                  <a:cubicBezTo>
                    <a:pt x="6" y="0"/>
                    <a:pt x="6" y="0"/>
                    <a:pt x="6" y="0"/>
                  </a:cubicBezTo>
                  <a:cubicBezTo>
                    <a:pt x="6" y="11"/>
                    <a:pt x="6" y="11"/>
                    <a:pt x="6" y="11"/>
                  </a:cubicBezTo>
                  <a:cubicBezTo>
                    <a:pt x="7" y="10"/>
                    <a:pt x="9" y="9"/>
                    <a:pt x="11" y="9"/>
                  </a:cubicBezTo>
                  <a:cubicBezTo>
                    <a:pt x="14" y="9"/>
                    <a:pt x="16" y="10"/>
                    <a:pt x="18" y="12"/>
                  </a:cubicBezTo>
                  <a:cubicBezTo>
                    <a:pt x="21" y="14"/>
                    <a:pt x="22" y="16"/>
                    <a:pt x="22" y="20"/>
                  </a:cubicBezTo>
                  <a:cubicBezTo>
                    <a:pt x="22" y="45"/>
                    <a:pt x="22" y="45"/>
                    <a:pt x="22" y="45"/>
                  </a:cubicBezTo>
                  <a:cubicBezTo>
                    <a:pt x="16" y="45"/>
                    <a:pt x="16" y="45"/>
                    <a:pt x="16" y="45"/>
                  </a:cubicBezTo>
                  <a:cubicBezTo>
                    <a:pt x="16" y="20"/>
                    <a:pt x="16" y="20"/>
                    <a:pt x="16" y="20"/>
                  </a:cubicBezTo>
                  <a:cubicBezTo>
                    <a:pt x="16" y="16"/>
                    <a:pt x="13" y="14"/>
                    <a:pt x="11" y="14"/>
                  </a:cubicBezTo>
                  <a:cubicBezTo>
                    <a:pt x="8" y="14"/>
                    <a:pt x="6" y="16"/>
                    <a:pt x="6" y="20"/>
                  </a:cubicBezTo>
                  <a:cubicBezTo>
                    <a:pt x="6" y="45"/>
                    <a:pt x="6" y="45"/>
                    <a:pt x="6" y="45"/>
                  </a:cubicBezTo>
                  <a:cubicBezTo>
                    <a:pt x="0" y="45"/>
                    <a:pt x="0" y="45"/>
                    <a:pt x="0" y="4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8" name="Freeform 42"/>
            <p:cNvSpPr>
              <a:spLocks noEditPoints="1"/>
            </p:cNvSpPr>
            <p:nvPr/>
          </p:nvSpPr>
          <p:spPr bwMode="auto">
            <a:xfrm>
              <a:off x="8566988" y="4873223"/>
              <a:ext cx="45359" cy="76544"/>
            </a:xfrm>
            <a:custGeom>
              <a:avLst/>
              <a:gdLst>
                <a:gd name="T0" fmla="*/ 6 w 22"/>
                <a:gd name="T1" fmla="*/ 11 h 37"/>
                <a:gd name="T2" fmla="*/ 6 w 22"/>
                <a:gd name="T3" fmla="*/ 12 h 37"/>
                <a:gd name="T4" fmla="*/ 0 w 22"/>
                <a:gd name="T5" fmla="*/ 12 h 37"/>
                <a:gd name="T6" fmla="*/ 0 w 22"/>
                <a:gd name="T7" fmla="*/ 11 h 37"/>
                <a:gd name="T8" fmla="*/ 3 w 22"/>
                <a:gd name="T9" fmla="*/ 3 h 37"/>
                <a:gd name="T10" fmla="*/ 11 w 22"/>
                <a:gd name="T11" fmla="*/ 0 h 37"/>
                <a:gd name="T12" fmla="*/ 18 w 22"/>
                <a:gd name="T13" fmla="*/ 3 h 37"/>
                <a:gd name="T14" fmla="*/ 22 w 22"/>
                <a:gd name="T15" fmla="*/ 11 h 37"/>
                <a:gd name="T16" fmla="*/ 22 w 22"/>
                <a:gd name="T17" fmla="*/ 27 h 37"/>
                <a:gd name="T18" fmla="*/ 18 w 22"/>
                <a:gd name="T19" fmla="*/ 34 h 37"/>
                <a:gd name="T20" fmla="*/ 11 w 22"/>
                <a:gd name="T21" fmla="*/ 37 h 37"/>
                <a:gd name="T22" fmla="*/ 3 w 22"/>
                <a:gd name="T23" fmla="*/ 34 h 37"/>
                <a:gd name="T24" fmla="*/ 0 w 22"/>
                <a:gd name="T25" fmla="*/ 26 h 37"/>
                <a:gd name="T26" fmla="*/ 3 w 22"/>
                <a:gd name="T27" fmla="*/ 18 h 37"/>
                <a:gd name="T28" fmla="*/ 11 w 22"/>
                <a:gd name="T29" fmla="*/ 15 h 37"/>
                <a:gd name="T30" fmla="*/ 16 w 22"/>
                <a:gd name="T31" fmla="*/ 17 h 37"/>
                <a:gd name="T32" fmla="*/ 16 w 22"/>
                <a:gd name="T33" fmla="*/ 11 h 37"/>
                <a:gd name="T34" fmla="*/ 11 w 22"/>
                <a:gd name="T35" fmla="*/ 5 h 37"/>
                <a:gd name="T36" fmla="*/ 6 w 22"/>
                <a:gd name="T37" fmla="*/ 11 h 37"/>
                <a:gd name="T38" fmla="*/ 6 w 22"/>
                <a:gd name="T39" fmla="*/ 27 h 37"/>
                <a:gd name="T40" fmla="*/ 11 w 22"/>
                <a:gd name="T41" fmla="*/ 32 h 37"/>
                <a:gd name="T42" fmla="*/ 16 w 22"/>
                <a:gd name="T43" fmla="*/ 27 h 37"/>
                <a:gd name="T44" fmla="*/ 16 w 22"/>
                <a:gd name="T45" fmla="*/ 25 h 37"/>
                <a:gd name="T46" fmla="*/ 11 w 22"/>
                <a:gd name="T47" fmla="*/ 20 h 37"/>
                <a:gd name="T48" fmla="*/ 6 w 22"/>
                <a:gd name="T49" fmla="*/ 25 h 37"/>
                <a:gd name="T50" fmla="*/ 6 w 22"/>
                <a:gd name="T51"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37">
                  <a:moveTo>
                    <a:pt x="6" y="11"/>
                  </a:moveTo>
                  <a:cubicBezTo>
                    <a:pt x="6" y="12"/>
                    <a:pt x="6" y="12"/>
                    <a:pt x="6" y="12"/>
                  </a:cubicBezTo>
                  <a:cubicBezTo>
                    <a:pt x="0" y="12"/>
                    <a:pt x="0" y="12"/>
                    <a:pt x="0" y="12"/>
                  </a:cubicBezTo>
                  <a:cubicBezTo>
                    <a:pt x="0" y="11"/>
                    <a:pt x="0" y="11"/>
                    <a:pt x="0" y="11"/>
                  </a:cubicBezTo>
                  <a:cubicBezTo>
                    <a:pt x="0" y="8"/>
                    <a:pt x="1" y="5"/>
                    <a:pt x="3" y="3"/>
                  </a:cubicBezTo>
                  <a:cubicBezTo>
                    <a:pt x="5" y="1"/>
                    <a:pt x="8" y="0"/>
                    <a:pt x="11" y="0"/>
                  </a:cubicBezTo>
                  <a:cubicBezTo>
                    <a:pt x="14" y="0"/>
                    <a:pt x="16" y="1"/>
                    <a:pt x="18" y="3"/>
                  </a:cubicBezTo>
                  <a:cubicBezTo>
                    <a:pt x="21" y="5"/>
                    <a:pt x="22" y="8"/>
                    <a:pt x="22" y="11"/>
                  </a:cubicBezTo>
                  <a:cubicBezTo>
                    <a:pt x="22" y="27"/>
                    <a:pt x="22" y="27"/>
                    <a:pt x="22" y="27"/>
                  </a:cubicBezTo>
                  <a:cubicBezTo>
                    <a:pt x="22" y="30"/>
                    <a:pt x="20" y="32"/>
                    <a:pt x="18" y="34"/>
                  </a:cubicBezTo>
                  <a:cubicBezTo>
                    <a:pt x="16" y="36"/>
                    <a:pt x="14" y="37"/>
                    <a:pt x="11" y="37"/>
                  </a:cubicBezTo>
                  <a:cubicBezTo>
                    <a:pt x="8" y="37"/>
                    <a:pt x="5" y="36"/>
                    <a:pt x="3" y="34"/>
                  </a:cubicBezTo>
                  <a:cubicBezTo>
                    <a:pt x="1" y="32"/>
                    <a:pt x="0" y="29"/>
                    <a:pt x="0" y="26"/>
                  </a:cubicBezTo>
                  <a:cubicBezTo>
                    <a:pt x="0" y="23"/>
                    <a:pt x="1" y="20"/>
                    <a:pt x="3" y="18"/>
                  </a:cubicBezTo>
                  <a:cubicBezTo>
                    <a:pt x="5" y="16"/>
                    <a:pt x="8" y="15"/>
                    <a:pt x="11" y="15"/>
                  </a:cubicBezTo>
                  <a:cubicBezTo>
                    <a:pt x="12" y="15"/>
                    <a:pt x="14" y="15"/>
                    <a:pt x="16" y="17"/>
                  </a:cubicBezTo>
                  <a:cubicBezTo>
                    <a:pt x="16" y="11"/>
                    <a:pt x="16" y="11"/>
                    <a:pt x="16" y="11"/>
                  </a:cubicBezTo>
                  <a:cubicBezTo>
                    <a:pt x="16" y="7"/>
                    <a:pt x="13" y="5"/>
                    <a:pt x="11" y="5"/>
                  </a:cubicBezTo>
                  <a:cubicBezTo>
                    <a:pt x="8" y="5"/>
                    <a:pt x="6" y="7"/>
                    <a:pt x="6" y="11"/>
                  </a:cubicBezTo>
                  <a:close/>
                  <a:moveTo>
                    <a:pt x="6" y="27"/>
                  </a:moveTo>
                  <a:cubicBezTo>
                    <a:pt x="6" y="30"/>
                    <a:pt x="8" y="32"/>
                    <a:pt x="11" y="32"/>
                  </a:cubicBezTo>
                  <a:cubicBezTo>
                    <a:pt x="13" y="32"/>
                    <a:pt x="16" y="30"/>
                    <a:pt x="16" y="27"/>
                  </a:cubicBezTo>
                  <a:cubicBezTo>
                    <a:pt x="16" y="25"/>
                    <a:pt x="16" y="25"/>
                    <a:pt x="16" y="25"/>
                  </a:cubicBezTo>
                  <a:cubicBezTo>
                    <a:pt x="15" y="22"/>
                    <a:pt x="13" y="20"/>
                    <a:pt x="11" y="20"/>
                  </a:cubicBezTo>
                  <a:cubicBezTo>
                    <a:pt x="8" y="20"/>
                    <a:pt x="6" y="22"/>
                    <a:pt x="6" y="25"/>
                  </a:cubicBezTo>
                  <a:lnTo>
                    <a:pt x="6"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49" name="Freeform 43"/>
            <p:cNvSpPr>
              <a:spLocks/>
            </p:cNvSpPr>
            <p:nvPr/>
          </p:nvSpPr>
          <p:spPr bwMode="auto">
            <a:xfrm>
              <a:off x="8630775" y="4873223"/>
              <a:ext cx="46777" cy="75126"/>
            </a:xfrm>
            <a:custGeom>
              <a:avLst/>
              <a:gdLst>
                <a:gd name="T0" fmla="*/ 0 w 22"/>
                <a:gd name="T1" fmla="*/ 36 h 36"/>
                <a:gd name="T2" fmla="*/ 0 w 22"/>
                <a:gd name="T3" fmla="*/ 11 h 36"/>
                <a:gd name="T4" fmla="*/ 3 w 22"/>
                <a:gd name="T5" fmla="*/ 3 h 36"/>
                <a:gd name="T6" fmla="*/ 11 w 22"/>
                <a:gd name="T7" fmla="*/ 0 h 36"/>
                <a:gd name="T8" fmla="*/ 19 w 22"/>
                <a:gd name="T9" fmla="*/ 3 h 36"/>
                <a:gd name="T10" fmla="*/ 22 w 22"/>
                <a:gd name="T11" fmla="*/ 11 h 36"/>
                <a:gd name="T12" fmla="*/ 22 w 22"/>
                <a:gd name="T13" fmla="*/ 36 h 36"/>
                <a:gd name="T14" fmla="*/ 16 w 22"/>
                <a:gd name="T15" fmla="*/ 36 h 36"/>
                <a:gd name="T16" fmla="*/ 16 w 22"/>
                <a:gd name="T17" fmla="*/ 11 h 36"/>
                <a:gd name="T18" fmla="*/ 11 w 22"/>
                <a:gd name="T19" fmla="*/ 5 h 36"/>
                <a:gd name="T20" fmla="*/ 6 w 22"/>
                <a:gd name="T21" fmla="*/ 11 h 36"/>
                <a:gd name="T22" fmla="*/ 6 w 22"/>
                <a:gd name="T23" fmla="*/ 36 h 36"/>
                <a:gd name="T24" fmla="*/ 0 w 22"/>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6">
                  <a:moveTo>
                    <a:pt x="0" y="36"/>
                  </a:moveTo>
                  <a:cubicBezTo>
                    <a:pt x="0" y="11"/>
                    <a:pt x="0" y="11"/>
                    <a:pt x="0" y="11"/>
                  </a:cubicBezTo>
                  <a:cubicBezTo>
                    <a:pt x="0" y="8"/>
                    <a:pt x="1" y="5"/>
                    <a:pt x="3" y="3"/>
                  </a:cubicBezTo>
                  <a:cubicBezTo>
                    <a:pt x="6" y="1"/>
                    <a:pt x="8" y="0"/>
                    <a:pt x="11" y="0"/>
                  </a:cubicBezTo>
                  <a:cubicBezTo>
                    <a:pt x="14" y="0"/>
                    <a:pt x="17" y="1"/>
                    <a:pt x="19" y="3"/>
                  </a:cubicBezTo>
                  <a:cubicBezTo>
                    <a:pt x="21" y="5"/>
                    <a:pt x="22" y="8"/>
                    <a:pt x="22" y="11"/>
                  </a:cubicBezTo>
                  <a:cubicBezTo>
                    <a:pt x="22" y="36"/>
                    <a:pt x="22" y="36"/>
                    <a:pt x="22" y="36"/>
                  </a:cubicBezTo>
                  <a:cubicBezTo>
                    <a:pt x="16" y="36"/>
                    <a:pt x="16" y="36"/>
                    <a:pt x="16" y="36"/>
                  </a:cubicBezTo>
                  <a:cubicBezTo>
                    <a:pt x="16" y="11"/>
                    <a:pt x="16" y="11"/>
                    <a:pt x="16" y="11"/>
                  </a:cubicBezTo>
                  <a:cubicBezTo>
                    <a:pt x="16" y="7"/>
                    <a:pt x="14" y="5"/>
                    <a:pt x="11" y="5"/>
                  </a:cubicBezTo>
                  <a:cubicBezTo>
                    <a:pt x="8" y="5"/>
                    <a:pt x="6" y="7"/>
                    <a:pt x="6" y="11"/>
                  </a:cubicBezTo>
                  <a:cubicBezTo>
                    <a:pt x="6" y="36"/>
                    <a:pt x="6" y="36"/>
                    <a:pt x="6" y="36"/>
                  </a:cubicBez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50" name="Freeform 44"/>
            <p:cNvSpPr>
              <a:spLocks noEditPoints="1"/>
            </p:cNvSpPr>
            <p:nvPr/>
          </p:nvSpPr>
          <p:spPr bwMode="auto">
            <a:xfrm>
              <a:off x="8700231" y="4864718"/>
              <a:ext cx="45359" cy="97806"/>
            </a:xfrm>
            <a:custGeom>
              <a:avLst/>
              <a:gdLst>
                <a:gd name="T0" fmla="*/ 16 w 22"/>
                <a:gd name="T1" fmla="*/ 35 h 47"/>
                <a:gd name="T2" fmla="*/ 22 w 22"/>
                <a:gd name="T3" fmla="*/ 42 h 47"/>
                <a:gd name="T4" fmla="*/ 22 w 22"/>
                <a:gd name="T5" fmla="*/ 47 h 47"/>
                <a:gd name="T6" fmla="*/ 16 w 22"/>
                <a:gd name="T7" fmla="*/ 47 h 47"/>
                <a:gd name="T8" fmla="*/ 16 w 22"/>
                <a:gd name="T9" fmla="*/ 43 h 47"/>
                <a:gd name="T10" fmla="*/ 13 w 22"/>
                <a:gd name="T11" fmla="*/ 40 h 47"/>
                <a:gd name="T12" fmla="*/ 11 w 22"/>
                <a:gd name="T13" fmla="*/ 40 h 47"/>
                <a:gd name="T14" fmla="*/ 3 w 22"/>
                <a:gd name="T15" fmla="*/ 37 h 47"/>
                <a:gd name="T16" fmla="*/ 0 w 22"/>
                <a:gd name="T17" fmla="*/ 29 h 47"/>
                <a:gd name="T18" fmla="*/ 2 w 22"/>
                <a:gd name="T19" fmla="*/ 22 h 47"/>
                <a:gd name="T20" fmla="*/ 0 w 22"/>
                <a:gd name="T21" fmla="*/ 15 h 47"/>
                <a:gd name="T22" fmla="*/ 2 w 22"/>
                <a:gd name="T23" fmla="*/ 8 h 47"/>
                <a:gd name="T24" fmla="*/ 8 w 22"/>
                <a:gd name="T25" fmla="*/ 5 h 47"/>
                <a:gd name="T26" fmla="*/ 8 w 22"/>
                <a:gd name="T27" fmla="*/ 0 h 47"/>
                <a:gd name="T28" fmla="*/ 14 w 22"/>
                <a:gd name="T29" fmla="*/ 0 h 47"/>
                <a:gd name="T30" fmla="*/ 14 w 22"/>
                <a:gd name="T31" fmla="*/ 5 h 47"/>
                <a:gd name="T32" fmla="*/ 19 w 22"/>
                <a:gd name="T33" fmla="*/ 9 h 47"/>
                <a:gd name="T34" fmla="*/ 22 w 22"/>
                <a:gd name="T35" fmla="*/ 15 h 47"/>
                <a:gd name="T36" fmla="*/ 18 w 22"/>
                <a:gd name="T37" fmla="*/ 23 h 47"/>
                <a:gd name="T38" fmla="*/ 11 w 22"/>
                <a:gd name="T39" fmla="*/ 26 h 47"/>
                <a:gd name="T40" fmla="*/ 7 w 22"/>
                <a:gd name="T41" fmla="*/ 26 h 47"/>
                <a:gd name="T42" fmla="*/ 6 w 22"/>
                <a:gd name="T43" fmla="*/ 29 h 47"/>
                <a:gd name="T44" fmla="*/ 11 w 22"/>
                <a:gd name="T45" fmla="*/ 35 h 47"/>
                <a:gd name="T46" fmla="*/ 16 w 22"/>
                <a:gd name="T47" fmla="*/ 35 h 47"/>
                <a:gd name="T48" fmla="*/ 6 w 22"/>
                <a:gd name="T49" fmla="*/ 16 h 47"/>
                <a:gd name="T50" fmla="*/ 11 w 22"/>
                <a:gd name="T51" fmla="*/ 21 h 47"/>
                <a:gd name="T52" fmla="*/ 16 w 22"/>
                <a:gd name="T53" fmla="*/ 16 h 47"/>
                <a:gd name="T54" fmla="*/ 16 w 22"/>
                <a:gd name="T55" fmla="*/ 14 h 47"/>
                <a:gd name="T56" fmla="*/ 11 w 22"/>
                <a:gd name="T57" fmla="*/ 9 h 47"/>
                <a:gd name="T58" fmla="*/ 6 w 22"/>
                <a:gd name="T59" fmla="*/ 14 h 47"/>
                <a:gd name="T60" fmla="*/ 6 w 22"/>
                <a:gd name="T61"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7">
                  <a:moveTo>
                    <a:pt x="16" y="35"/>
                  </a:moveTo>
                  <a:cubicBezTo>
                    <a:pt x="19" y="35"/>
                    <a:pt x="22" y="37"/>
                    <a:pt x="22" y="42"/>
                  </a:cubicBezTo>
                  <a:cubicBezTo>
                    <a:pt x="22" y="47"/>
                    <a:pt x="22" y="47"/>
                    <a:pt x="22" y="47"/>
                  </a:cubicBezTo>
                  <a:cubicBezTo>
                    <a:pt x="16" y="47"/>
                    <a:pt x="16" y="47"/>
                    <a:pt x="16" y="47"/>
                  </a:cubicBezTo>
                  <a:cubicBezTo>
                    <a:pt x="16" y="43"/>
                    <a:pt x="16" y="43"/>
                    <a:pt x="16" y="43"/>
                  </a:cubicBezTo>
                  <a:cubicBezTo>
                    <a:pt x="16" y="41"/>
                    <a:pt x="14" y="40"/>
                    <a:pt x="13" y="40"/>
                  </a:cubicBezTo>
                  <a:cubicBezTo>
                    <a:pt x="11" y="40"/>
                    <a:pt x="11" y="40"/>
                    <a:pt x="11" y="40"/>
                  </a:cubicBezTo>
                  <a:cubicBezTo>
                    <a:pt x="8" y="40"/>
                    <a:pt x="5" y="39"/>
                    <a:pt x="3" y="37"/>
                  </a:cubicBezTo>
                  <a:cubicBezTo>
                    <a:pt x="1" y="35"/>
                    <a:pt x="0" y="32"/>
                    <a:pt x="0" y="29"/>
                  </a:cubicBezTo>
                  <a:cubicBezTo>
                    <a:pt x="0" y="27"/>
                    <a:pt x="0" y="24"/>
                    <a:pt x="2" y="22"/>
                  </a:cubicBezTo>
                  <a:cubicBezTo>
                    <a:pt x="0" y="20"/>
                    <a:pt x="0" y="18"/>
                    <a:pt x="0" y="15"/>
                  </a:cubicBezTo>
                  <a:cubicBezTo>
                    <a:pt x="0" y="13"/>
                    <a:pt x="0" y="10"/>
                    <a:pt x="2" y="8"/>
                  </a:cubicBezTo>
                  <a:cubicBezTo>
                    <a:pt x="3" y="7"/>
                    <a:pt x="5" y="5"/>
                    <a:pt x="8" y="5"/>
                  </a:cubicBezTo>
                  <a:cubicBezTo>
                    <a:pt x="8" y="0"/>
                    <a:pt x="8" y="0"/>
                    <a:pt x="8" y="0"/>
                  </a:cubicBezTo>
                  <a:cubicBezTo>
                    <a:pt x="14" y="0"/>
                    <a:pt x="14" y="0"/>
                    <a:pt x="14" y="0"/>
                  </a:cubicBezTo>
                  <a:cubicBezTo>
                    <a:pt x="14" y="5"/>
                    <a:pt x="14" y="5"/>
                    <a:pt x="14" y="5"/>
                  </a:cubicBezTo>
                  <a:cubicBezTo>
                    <a:pt x="16" y="5"/>
                    <a:pt x="18" y="7"/>
                    <a:pt x="19" y="9"/>
                  </a:cubicBezTo>
                  <a:cubicBezTo>
                    <a:pt x="21" y="10"/>
                    <a:pt x="22" y="13"/>
                    <a:pt x="22" y="15"/>
                  </a:cubicBezTo>
                  <a:cubicBezTo>
                    <a:pt x="22" y="18"/>
                    <a:pt x="21" y="21"/>
                    <a:pt x="18" y="23"/>
                  </a:cubicBezTo>
                  <a:cubicBezTo>
                    <a:pt x="16" y="25"/>
                    <a:pt x="14" y="26"/>
                    <a:pt x="11" y="26"/>
                  </a:cubicBezTo>
                  <a:cubicBezTo>
                    <a:pt x="10" y="26"/>
                    <a:pt x="8" y="26"/>
                    <a:pt x="7" y="26"/>
                  </a:cubicBezTo>
                  <a:cubicBezTo>
                    <a:pt x="6" y="27"/>
                    <a:pt x="6" y="28"/>
                    <a:pt x="6" y="29"/>
                  </a:cubicBezTo>
                  <a:cubicBezTo>
                    <a:pt x="6" y="33"/>
                    <a:pt x="8" y="35"/>
                    <a:pt x="11" y="35"/>
                  </a:cubicBezTo>
                  <a:lnTo>
                    <a:pt x="16" y="35"/>
                  </a:lnTo>
                  <a:close/>
                  <a:moveTo>
                    <a:pt x="6" y="16"/>
                  </a:moveTo>
                  <a:cubicBezTo>
                    <a:pt x="6" y="19"/>
                    <a:pt x="8" y="21"/>
                    <a:pt x="11" y="21"/>
                  </a:cubicBezTo>
                  <a:cubicBezTo>
                    <a:pt x="13" y="21"/>
                    <a:pt x="16" y="19"/>
                    <a:pt x="16" y="16"/>
                  </a:cubicBezTo>
                  <a:cubicBezTo>
                    <a:pt x="16" y="14"/>
                    <a:pt x="16" y="14"/>
                    <a:pt x="16" y="14"/>
                  </a:cubicBezTo>
                  <a:cubicBezTo>
                    <a:pt x="15" y="11"/>
                    <a:pt x="13" y="9"/>
                    <a:pt x="11" y="9"/>
                  </a:cubicBezTo>
                  <a:cubicBezTo>
                    <a:pt x="8" y="9"/>
                    <a:pt x="6" y="11"/>
                    <a:pt x="6" y="14"/>
                  </a:cubicBez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51" name="Freeform 45"/>
            <p:cNvSpPr>
              <a:spLocks noEditPoints="1"/>
            </p:cNvSpPr>
            <p:nvPr/>
          </p:nvSpPr>
          <p:spPr bwMode="auto">
            <a:xfrm>
              <a:off x="8766854" y="4873223"/>
              <a:ext cx="45359" cy="76544"/>
            </a:xfrm>
            <a:custGeom>
              <a:avLst/>
              <a:gdLst>
                <a:gd name="T0" fmla="*/ 6 w 22"/>
                <a:gd name="T1" fmla="*/ 21 h 37"/>
                <a:gd name="T2" fmla="*/ 6 w 22"/>
                <a:gd name="T3" fmla="*/ 26 h 37"/>
                <a:gd name="T4" fmla="*/ 11 w 22"/>
                <a:gd name="T5" fmla="*/ 32 h 37"/>
                <a:gd name="T6" fmla="*/ 15 w 22"/>
                <a:gd name="T7" fmla="*/ 26 h 37"/>
                <a:gd name="T8" fmla="*/ 22 w 22"/>
                <a:gd name="T9" fmla="*/ 26 h 37"/>
                <a:gd name="T10" fmla="*/ 18 w 22"/>
                <a:gd name="T11" fmla="*/ 34 h 37"/>
                <a:gd name="T12" fmla="*/ 11 w 22"/>
                <a:gd name="T13" fmla="*/ 37 h 37"/>
                <a:gd name="T14" fmla="*/ 3 w 22"/>
                <a:gd name="T15" fmla="*/ 34 h 37"/>
                <a:gd name="T16" fmla="*/ 0 w 22"/>
                <a:gd name="T17" fmla="*/ 26 h 37"/>
                <a:gd name="T18" fmla="*/ 0 w 22"/>
                <a:gd name="T19" fmla="*/ 11 h 37"/>
                <a:gd name="T20" fmla="*/ 3 w 22"/>
                <a:gd name="T21" fmla="*/ 3 h 37"/>
                <a:gd name="T22" fmla="*/ 11 w 22"/>
                <a:gd name="T23" fmla="*/ 0 h 37"/>
                <a:gd name="T24" fmla="*/ 19 w 22"/>
                <a:gd name="T25" fmla="*/ 3 h 37"/>
                <a:gd name="T26" fmla="*/ 22 w 22"/>
                <a:gd name="T27" fmla="*/ 11 h 37"/>
                <a:gd name="T28" fmla="*/ 22 w 22"/>
                <a:gd name="T29" fmla="*/ 21 h 37"/>
                <a:gd name="T30" fmla="*/ 6 w 22"/>
                <a:gd name="T31" fmla="*/ 21 h 37"/>
                <a:gd name="T32" fmla="*/ 6 w 22"/>
                <a:gd name="T33" fmla="*/ 15 h 37"/>
                <a:gd name="T34" fmla="*/ 16 w 22"/>
                <a:gd name="T35" fmla="*/ 15 h 37"/>
                <a:gd name="T36" fmla="*/ 16 w 22"/>
                <a:gd name="T37" fmla="*/ 11 h 37"/>
                <a:gd name="T38" fmla="*/ 11 w 22"/>
                <a:gd name="T39" fmla="*/ 5 h 37"/>
                <a:gd name="T40" fmla="*/ 6 w 22"/>
                <a:gd name="T41" fmla="*/ 11 h 37"/>
                <a:gd name="T42" fmla="*/ 6 w 22"/>
                <a:gd name="T43"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7">
                  <a:moveTo>
                    <a:pt x="6" y="21"/>
                  </a:moveTo>
                  <a:cubicBezTo>
                    <a:pt x="6" y="26"/>
                    <a:pt x="6" y="26"/>
                    <a:pt x="6" y="26"/>
                  </a:cubicBezTo>
                  <a:cubicBezTo>
                    <a:pt x="6" y="30"/>
                    <a:pt x="8" y="32"/>
                    <a:pt x="11" y="32"/>
                  </a:cubicBezTo>
                  <a:cubicBezTo>
                    <a:pt x="13" y="32"/>
                    <a:pt x="15" y="30"/>
                    <a:pt x="15" y="26"/>
                  </a:cubicBezTo>
                  <a:cubicBezTo>
                    <a:pt x="22" y="26"/>
                    <a:pt x="22" y="26"/>
                    <a:pt x="22" y="26"/>
                  </a:cubicBezTo>
                  <a:cubicBezTo>
                    <a:pt x="22" y="29"/>
                    <a:pt x="21" y="32"/>
                    <a:pt x="18" y="34"/>
                  </a:cubicBezTo>
                  <a:cubicBezTo>
                    <a:pt x="16" y="36"/>
                    <a:pt x="14" y="37"/>
                    <a:pt x="11" y="37"/>
                  </a:cubicBezTo>
                  <a:cubicBezTo>
                    <a:pt x="8" y="37"/>
                    <a:pt x="5" y="36"/>
                    <a:pt x="3" y="34"/>
                  </a:cubicBezTo>
                  <a:cubicBezTo>
                    <a:pt x="1" y="32"/>
                    <a:pt x="0" y="29"/>
                    <a:pt x="0" y="26"/>
                  </a:cubicBezTo>
                  <a:cubicBezTo>
                    <a:pt x="0" y="11"/>
                    <a:pt x="0" y="11"/>
                    <a:pt x="0" y="11"/>
                  </a:cubicBezTo>
                  <a:cubicBezTo>
                    <a:pt x="0" y="8"/>
                    <a:pt x="1" y="5"/>
                    <a:pt x="3" y="3"/>
                  </a:cubicBezTo>
                  <a:cubicBezTo>
                    <a:pt x="5" y="1"/>
                    <a:pt x="8" y="0"/>
                    <a:pt x="11" y="0"/>
                  </a:cubicBezTo>
                  <a:cubicBezTo>
                    <a:pt x="14" y="0"/>
                    <a:pt x="16" y="1"/>
                    <a:pt x="19" y="3"/>
                  </a:cubicBezTo>
                  <a:cubicBezTo>
                    <a:pt x="21" y="5"/>
                    <a:pt x="22" y="8"/>
                    <a:pt x="22" y="11"/>
                  </a:cubicBezTo>
                  <a:cubicBezTo>
                    <a:pt x="22" y="21"/>
                    <a:pt x="22" y="21"/>
                    <a:pt x="22" y="21"/>
                  </a:cubicBezTo>
                  <a:lnTo>
                    <a:pt x="6" y="21"/>
                  </a:lnTo>
                  <a:close/>
                  <a:moveTo>
                    <a:pt x="6" y="15"/>
                  </a:moveTo>
                  <a:cubicBezTo>
                    <a:pt x="16" y="15"/>
                    <a:pt x="16" y="15"/>
                    <a:pt x="16" y="15"/>
                  </a:cubicBezTo>
                  <a:cubicBezTo>
                    <a:pt x="16" y="11"/>
                    <a:pt x="16" y="11"/>
                    <a:pt x="16" y="11"/>
                  </a:cubicBezTo>
                  <a:cubicBezTo>
                    <a:pt x="16" y="7"/>
                    <a:pt x="13" y="5"/>
                    <a:pt x="11" y="5"/>
                  </a:cubicBezTo>
                  <a:cubicBezTo>
                    <a:pt x="8" y="5"/>
                    <a:pt x="6" y="7"/>
                    <a:pt x="6" y="11"/>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grpSp>
      <p:grpSp>
        <p:nvGrpSpPr>
          <p:cNvPr id="7" name="Group 6"/>
          <p:cNvGrpSpPr/>
          <p:nvPr/>
        </p:nvGrpSpPr>
        <p:grpSpPr>
          <a:xfrm>
            <a:off x="265601" y="4338989"/>
            <a:ext cx="5819141" cy="1681437"/>
            <a:chOff x="265601" y="4338989"/>
            <a:chExt cx="5819141" cy="1681437"/>
          </a:xfrm>
        </p:grpSpPr>
        <p:sp>
          <p:nvSpPr>
            <p:cNvPr id="5" name="TextBox 4"/>
            <p:cNvSpPr txBox="1"/>
            <p:nvPr/>
          </p:nvSpPr>
          <p:spPr>
            <a:xfrm>
              <a:off x="265602" y="4402816"/>
              <a:ext cx="5753536" cy="1034129"/>
            </a:xfrm>
            <a:prstGeom prst="rect">
              <a:avLst/>
            </a:prstGeom>
            <a:noFill/>
          </p:spPr>
          <p:txBody>
            <a:bodyPr wrap="square" rtlCol="0">
              <a:spAutoFit/>
            </a:bodyPr>
            <a:lstStyle/>
            <a:p>
              <a:pPr>
                <a:lnSpc>
                  <a:spcPct val="90000"/>
                </a:lnSpc>
              </a:pPr>
              <a:r>
                <a:rPr lang="en-US" sz="3400" b="1" dirty="0">
                  <a:solidFill>
                    <a:schemeClr val="bg1"/>
                  </a:solidFill>
                  <a:latin typeface="Verdana" panose="020B0604030504040204" pitchFamily="34" charset="0"/>
                  <a:ea typeface="Verdana" panose="020B0604030504040204" pitchFamily="34" charset="0"/>
                  <a:cs typeface="Verdana" panose="020B0604030504040204" pitchFamily="34" charset="0"/>
                </a:rPr>
                <a:t>EFFECTIVE CLIMATE </a:t>
              </a:r>
              <a: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r>
              <a:b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br>
              <a: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CHANGE </a:t>
              </a:r>
              <a:r>
                <a:rPr lang="en-US" sz="3400" b="1" dirty="0">
                  <a:solidFill>
                    <a:schemeClr val="bg1"/>
                  </a:solidFill>
                  <a:latin typeface="Verdana" panose="020B0604030504040204" pitchFamily="34" charset="0"/>
                  <a:ea typeface="Verdana" panose="020B0604030504040204" pitchFamily="34" charset="0"/>
                  <a:cs typeface="Verdana" panose="020B0604030504040204" pitchFamily="34" charset="0"/>
                </a:rPr>
                <a:t>ADAPTATION</a:t>
              </a:r>
            </a:p>
          </p:txBody>
        </p:sp>
        <p:grpSp>
          <p:nvGrpSpPr>
            <p:cNvPr id="2" name="Group 1"/>
            <p:cNvGrpSpPr/>
            <p:nvPr/>
          </p:nvGrpSpPr>
          <p:grpSpPr>
            <a:xfrm>
              <a:off x="265601" y="4338989"/>
              <a:ext cx="5819141" cy="1681437"/>
              <a:chOff x="265601" y="4338989"/>
              <a:chExt cx="5819141" cy="1681437"/>
            </a:xfrm>
          </p:grpSpPr>
          <p:sp>
            <p:nvSpPr>
              <p:cNvPr id="6" name="Rectangle 5"/>
              <p:cNvSpPr/>
              <p:nvPr/>
            </p:nvSpPr>
            <p:spPr>
              <a:xfrm>
                <a:off x="265601" y="5498745"/>
                <a:ext cx="5819141" cy="521681"/>
              </a:xfrm>
              <a:prstGeom prst="rect">
                <a:avLst/>
              </a:prstGeom>
            </p:spPr>
            <p:txBody>
              <a:bodyPr wrap="square">
                <a:spAutoFit/>
              </a:bodyPr>
              <a:lstStyle/>
              <a:p>
                <a:pPr>
                  <a:lnSpc>
                    <a:spcPct val="90000"/>
                  </a:lnSpc>
                </a:pPr>
                <a:r>
                  <a:rPr lang="en-US" sz="3100" dirty="0">
                    <a:solidFill>
                      <a:schemeClr val="bg1"/>
                    </a:solidFill>
                    <a:latin typeface="Verdana" panose="020B0604030504040204" pitchFamily="34" charset="0"/>
                    <a:ea typeface="Verdana" panose="020B0604030504040204" pitchFamily="34" charset="0"/>
                    <a:cs typeface="Verdana" panose="020B0604030504040204" pitchFamily="34" charset="0"/>
                  </a:rPr>
                  <a:t>A </a:t>
                </a:r>
                <a:r>
                  <a:rPr lang="en-US" sz="31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MORE VIBRANT WORLD</a:t>
                </a:r>
                <a:endParaRPr lang="en-US" sz="31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52" name="Group 51"/>
              <p:cNvGrpSpPr/>
              <p:nvPr/>
            </p:nvGrpSpPr>
            <p:grpSpPr>
              <a:xfrm>
                <a:off x="360123" y="4338989"/>
                <a:ext cx="5364401" cy="1101586"/>
                <a:chOff x="360124" y="4768880"/>
                <a:chExt cx="4495398" cy="1101586"/>
              </a:xfrm>
            </p:grpSpPr>
            <p:cxnSp>
              <p:nvCxnSpPr>
                <p:cNvPr id="53" name="Straight Connector 52"/>
                <p:cNvCxnSpPr/>
                <p:nvPr/>
              </p:nvCxnSpPr>
              <p:spPr>
                <a:xfrm>
                  <a:off x="360736" y="4768880"/>
                  <a:ext cx="44947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60124" y="5870466"/>
                  <a:ext cx="44947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244494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28600" y="2275"/>
            <a:ext cx="8610600" cy="685800"/>
          </a:xfrm>
        </p:spPr>
        <p:txBody>
          <a:bodyPr/>
          <a:lstStyle/>
          <a:p>
            <a:pPr>
              <a:spcBef>
                <a:spcPts val="0"/>
              </a:spcBef>
            </a:pPr>
            <a:r>
              <a:rPr lang="en-US" sz="2400" dirty="0"/>
              <a:t>There are strategies that can help manage disaster risk now and also help improve people’s livelihoods and well-being</a:t>
            </a:r>
          </a:p>
        </p:txBody>
      </p:sp>
      <p:sp>
        <p:nvSpPr>
          <p:cNvPr id="3" name="Content Placeholder 2"/>
          <p:cNvSpPr>
            <a:spLocks noGrp="1"/>
          </p:cNvSpPr>
          <p:nvPr>
            <p:ph sz="quarter" idx="12"/>
          </p:nvPr>
        </p:nvSpPr>
        <p:spPr/>
        <p:txBody>
          <a:bodyPr/>
          <a:lstStyle/>
          <a:p>
            <a:endParaRPr lang="en-US" dirty="0" smtClean="0"/>
          </a:p>
          <a:p>
            <a:r>
              <a:rPr lang="en-US" dirty="0" smtClean="0"/>
              <a:t>The </a:t>
            </a:r>
            <a:r>
              <a:rPr lang="en-US" dirty="0"/>
              <a:t>most effective strategies offer development benefits in the relatively near </a:t>
            </a:r>
          </a:p>
          <a:p>
            <a:r>
              <a:rPr lang="en-US" dirty="0"/>
              <a:t>term and reduce vulnerability over the longer term</a:t>
            </a:r>
          </a:p>
          <a:p>
            <a:endParaRPr lang="en-US" dirty="0"/>
          </a:p>
        </p:txBody>
      </p:sp>
      <p:grpSp>
        <p:nvGrpSpPr>
          <p:cNvPr id="5" name="Group 4"/>
          <p:cNvGrpSpPr/>
          <p:nvPr/>
        </p:nvGrpSpPr>
        <p:grpSpPr>
          <a:xfrm>
            <a:off x="187752" y="2154516"/>
            <a:ext cx="8730313" cy="3733800"/>
            <a:chOff x="73349" y="1707373"/>
            <a:chExt cx="9929169" cy="4616389"/>
          </a:xfrm>
        </p:grpSpPr>
        <p:pic>
          <p:nvPicPr>
            <p:cNvPr id="6" name="Picture 5" descr="5304306829_070455d4ab.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73349" y="1707375"/>
              <a:ext cx="2395308" cy="4598651"/>
            </a:xfrm>
            <a:prstGeom prst="roundRect">
              <a:avLst>
                <a:gd name="adj" fmla="val 5026"/>
              </a:avLst>
            </a:prstGeom>
            <a:effectLst>
              <a:outerShdw blurRad="50800" dist="38100" dir="2700000">
                <a:srgbClr val="000000">
                  <a:alpha val="43000"/>
                </a:srgbClr>
              </a:outerShdw>
            </a:effectLst>
          </p:spPr>
        </p:pic>
        <p:pic>
          <p:nvPicPr>
            <p:cNvPr id="7" name="Picture 6" descr="4342690802_7afb677f2b.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2548223" y="1707375"/>
              <a:ext cx="2458675" cy="4615441"/>
            </a:xfrm>
            <a:prstGeom prst="roundRect">
              <a:avLst>
                <a:gd name="adj" fmla="val 6136"/>
              </a:avLst>
            </a:prstGeom>
            <a:effectLst>
              <a:outerShdw blurRad="50800" dist="38100" dir="2700000">
                <a:srgbClr val="000000">
                  <a:alpha val="43000"/>
                </a:srgbClr>
              </a:outerShdw>
            </a:effectLst>
          </p:spPr>
        </p:pic>
        <p:pic>
          <p:nvPicPr>
            <p:cNvPr id="8" name="Picture 7" descr="6172747224_dbee1baf06_z.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092288" y="1707373"/>
              <a:ext cx="2433489" cy="4616389"/>
            </a:xfrm>
            <a:prstGeom prst="roundRect">
              <a:avLst>
                <a:gd name="adj" fmla="val 4815"/>
              </a:avLst>
            </a:prstGeom>
            <a:effectLst>
              <a:outerShdw blurRad="50800" dist="38100" dir="2700000">
                <a:srgbClr val="000000">
                  <a:alpha val="43000"/>
                </a:srgbClr>
              </a:outerShdw>
            </a:effectLst>
          </p:spPr>
        </p:pic>
        <p:pic>
          <p:nvPicPr>
            <p:cNvPr id="9" name="Picture 8" descr="cleanwater.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604806" y="1707373"/>
              <a:ext cx="2397712" cy="4616389"/>
            </a:xfrm>
            <a:prstGeom prst="roundRect">
              <a:avLst>
                <a:gd name="adj" fmla="val 0"/>
              </a:avLst>
            </a:prstGeom>
            <a:effectLst>
              <a:outerShdw blurRad="50800" dist="38100" dir="2700000">
                <a:srgbClr val="000000">
                  <a:alpha val="43000"/>
                </a:srgbClr>
              </a:outerShdw>
            </a:effectLst>
          </p:spPr>
        </p:pic>
      </p:grpSp>
      <p:sp>
        <p:nvSpPr>
          <p:cNvPr id="10"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SREX</a:t>
            </a:r>
            <a:endParaRPr lang="en-US" sz="1100" dirty="0">
              <a:solidFill>
                <a:prstClr val="black"/>
              </a:solidFill>
            </a:endParaRPr>
          </a:p>
        </p:txBody>
      </p:sp>
    </p:spTree>
    <p:extLst>
      <p:ext uri="{BB962C8B-B14F-4D97-AF65-F5344CB8AC3E}">
        <p14:creationId xmlns:p14="http://schemas.microsoft.com/office/powerpoint/2010/main" val="19420469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28600" y="0"/>
            <a:ext cx="8610600" cy="685800"/>
          </a:xfrm>
        </p:spPr>
        <p:txBody>
          <a:bodyPr/>
          <a:lstStyle/>
          <a:p>
            <a:r>
              <a:rPr lang="en-US" sz="2400" dirty="0"/>
              <a:t>Effective risk management and adaptation are tailored to local and regional needs and circumstances</a:t>
            </a:r>
          </a:p>
        </p:txBody>
      </p:sp>
      <p:sp>
        <p:nvSpPr>
          <p:cNvPr id="4" name="TextBox 3"/>
          <p:cNvSpPr txBox="1"/>
          <p:nvPr/>
        </p:nvSpPr>
        <p:spPr>
          <a:xfrm>
            <a:off x="0" y="5185118"/>
            <a:ext cx="9144000" cy="1231106"/>
          </a:xfrm>
          <a:prstGeom prst="rect">
            <a:avLst/>
          </a:prstGeom>
          <a:solidFill>
            <a:schemeClr val="tx1">
              <a:lumMod val="65000"/>
              <a:lumOff val="35000"/>
            </a:schemeClr>
          </a:solidFill>
        </p:spPr>
        <p:txBody>
          <a:bodyPr wrap="square" rtlCol="0">
            <a:spAutoFit/>
          </a:bodyPr>
          <a:lstStyle/>
          <a:p>
            <a:pPr marL="231775" indent="-231775">
              <a:spcBef>
                <a:spcPts val="600"/>
              </a:spcBef>
              <a:buClr>
                <a:schemeClr val="tx2">
                  <a:lumMod val="50000"/>
                </a:schemeClr>
              </a:buClr>
              <a:buFont typeface="Arial" pitchFamily="34" charset="0"/>
              <a:buChar char="•"/>
            </a:pPr>
            <a:r>
              <a:rPr lang="en-US" sz="1600" dirty="0" smtClean="0">
                <a:solidFill>
                  <a:schemeClr val="bg1"/>
                </a:solidFill>
                <a:latin typeface="Helvetica" pitchFamily="34" charset="0"/>
              </a:rPr>
              <a:t>Changes </a:t>
            </a:r>
            <a:r>
              <a:rPr lang="en-US" sz="1600" dirty="0">
                <a:solidFill>
                  <a:schemeClr val="bg1"/>
                </a:solidFill>
                <a:latin typeface="Helvetica" pitchFamily="34" charset="0"/>
              </a:rPr>
              <a:t>in climate extremes vary across </a:t>
            </a:r>
            <a:r>
              <a:rPr lang="en-US" sz="1600" dirty="0" smtClean="0">
                <a:solidFill>
                  <a:schemeClr val="bg1"/>
                </a:solidFill>
                <a:latin typeface="Helvetica" pitchFamily="34" charset="0"/>
              </a:rPr>
              <a:t>regions</a:t>
            </a:r>
          </a:p>
          <a:p>
            <a:pPr marL="231775" indent="-231775">
              <a:spcBef>
                <a:spcPts val="600"/>
              </a:spcBef>
              <a:buClr>
                <a:schemeClr val="tx2">
                  <a:lumMod val="50000"/>
                </a:schemeClr>
              </a:buClr>
              <a:buFont typeface="Arial" pitchFamily="34" charset="0"/>
              <a:buChar char="•"/>
            </a:pPr>
            <a:r>
              <a:rPr lang="en-US" sz="1600" dirty="0" smtClean="0">
                <a:solidFill>
                  <a:schemeClr val="bg1"/>
                </a:solidFill>
                <a:latin typeface="Helvetica" pitchFamily="34" charset="0"/>
              </a:rPr>
              <a:t>Each </a:t>
            </a:r>
            <a:r>
              <a:rPr lang="en-US" sz="1600" dirty="0">
                <a:solidFill>
                  <a:schemeClr val="bg1"/>
                </a:solidFill>
                <a:latin typeface="Helvetica" pitchFamily="34" charset="0"/>
              </a:rPr>
              <a:t>region has unique vulnerabilities and exposure to </a:t>
            </a:r>
            <a:r>
              <a:rPr lang="en-US" sz="1600" dirty="0" smtClean="0">
                <a:solidFill>
                  <a:schemeClr val="bg1"/>
                </a:solidFill>
                <a:latin typeface="Helvetica" pitchFamily="34" charset="0"/>
              </a:rPr>
              <a:t>hazards</a:t>
            </a:r>
            <a:endParaRPr lang="en-US" sz="1600" dirty="0">
              <a:solidFill>
                <a:schemeClr val="bg1"/>
              </a:solidFill>
              <a:latin typeface="Helvetica" pitchFamily="34" charset="0"/>
            </a:endParaRPr>
          </a:p>
          <a:p>
            <a:pPr marL="231775" indent="-231775">
              <a:spcBef>
                <a:spcPts val="600"/>
              </a:spcBef>
              <a:buClr>
                <a:schemeClr val="tx2">
                  <a:lumMod val="50000"/>
                </a:schemeClr>
              </a:buClr>
              <a:buFont typeface="Arial" pitchFamily="34" charset="0"/>
              <a:buChar char="•"/>
            </a:pPr>
            <a:r>
              <a:rPr lang="en-US" sz="1600" dirty="0" smtClean="0">
                <a:solidFill>
                  <a:schemeClr val="bg1"/>
                </a:solidFill>
                <a:latin typeface="Helvetica" pitchFamily="34" charset="0"/>
              </a:rPr>
              <a:t>Effective </a:t>
            </a:r>
            <a:r>
              <a:rPr lang="en-US" sz="1600" dirty="0">
                <a:solidFill>
                  <a:schemeClr val="bg1"/>
                </a:solidFill>
                <a:latin typeface="Helvetica" pitchFamily="34" charset="0"/>
              </a:rPr>
              <a:t>risk management and adaptation address the factors contributing to exposure and vulnerability </a:t>
            </a:r>
          </a:p>
        </p:txBody>
      </p:sp>
      <p:grpSp>
        <p:nvGrpSpPr>
          <p:cNvPr id="5" name="Group 4"/>
          <p:cNvGrpSpPr/>
          <p:nvPr/>
        </p:nvGrpSpPr>
        <p:grpSpPr>
          <a:xfrm>
            <a:off x="914400" y="1091918"/>
            <a:ext cx="7239000" cy="3886201"/>
            <a:chOff x="3640140" y="2241550"/>
            <a:chExt cx="5380564" cy="2746375"/>
          </a:xfrm>
        </p:grpSpPr>
        <p:pic>
          <p:nvPicPr>
            <p:cNvPr id="6"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40140" y="2241550"/>
              <a:ext cx="52736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2403239_10.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903794" y="2403765"/>
              <a:ext cx="746362" cy="690418"/>
            </a:xfrm>
            <a:prstGeom prst="roundRect">
              <a:avLst>
                <a:gd name="adj" fmla="val 2450"/>
              </a:avLst>
            </a:prstGeom>
            <a:effectLst>
              <a:outerShdw blurRad="50800" dist="38100" dir="2700000" algn="tl" rotWithShape="0">
                <a:prstClr val="black">
                  <a:alpha val="40000"/>
                </a:prstClr>
              </a:outerShdw>
            </a:effectLst>
          </p:spPr>
        </p:pic>
        <p:pic>
          <p:nvPicPr>
            <p:cNvPr id="8" name="Picture 7" descr="katrina_johnmcq.jpg"/>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bwMode="auto">
            <a:xfrm>
              <a:off x="4462921" y="3436038"/>
              <a:ext cx="751794" cy="683707"/>
            </a:xfrm>
            <a:prstGeom prst="roundRect">
              <a:avLst>
                <a:gd name="adj" fmla="val 2450"/>
              </a:avLst>
            </a:prstGeom>
            <a:effectLst>
              <a:outerShdw blurRad="50800" dist="38100" dir="2700000" algn="tl" rotWithShape="0">
                <a:prstClr val="black">
                  <a:alpha val="40000"/>
                </a:prstClr>
              </a:outerShdw>
            </a:effectLst>
          </p:spPr>
        </p:pic>
        <p:pic>
          <p:nvPicPr>
            <p:cNvPr id="9" name="Picture 8" descr="72624175_10.jpg"/>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638441" y="3632489"/>
              <a:ext cx="752476" cy="678764"/>
            </a:xfrm>
            <a:prstGeom prst="roundRect">
              <a:avLst>
                <a:gd name="adj" fmla="val 2450"/>
              </a:avLst>
            </a:prstGeom>
            <a:effectLst>
              <a:outerShdw blurRad="50800" dist="38100" dir="2700000" algn="tl" rotWithShape="0">
                <a:prstClr val="black">
                  <a:alpha val="40000"/>
                </a:prstClr>
              </a:outerShdw>
            </a:effectLst>
          </p:spPr>
        </p:pic>
        <p:pic>
          <p:nvPicPr>
            <p:cNvPr id="10" name="Picture 9" descr="53337582_10.jpg"/>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524499" y="3440979"/>
              <a:ext cx="752476" cy="678764"/>
            </a:xfrm>
            <a:prstGeom prst="roundRect">
              <a:avLst>
                <a:gd name="adj" fmla="val 2450"/>
              </a:avLst>
            </a:prstGeom>
            <a:effectLst>
              <a:outerShdw blurRad="50800" dist="38100" dir="2700000" algn="tl" rotWithShape="0">
                <a:prstClr val="black">
                  <a:alpha val="40000"/>
                </a:prstClr>
              </a:outerShdw>
            </a:effectLst>
          </p:spPr>
        </p:pic>
        <p:pic>
          <p:nvPicPr>
            <p:cNvPr id="11" name="Picture 10" descr="RTXRT90.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8268229" y="3615315"/>
              <a:ext cx="752475" cy="695938"/>
            </a:xfrm>
            <a:prstGeom prst="roundRect">
              <a:avLst>
                <a:gd name="adj" fmla="val 2068"/>
              </a:avLst>
            </a:prstGeom>
          </p:spPr>
        </p:pic>
      </p:grpSp>
      <p:sp>
        <p:nvSpPr>
          <p:cNvPr id="12"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SREX</a:t>
            </a:r>
            <a:endParaRPr lang="en-US" sz="1100" dirty="0">
              <a:solidFill>
                <a:prstClr val="black"/>
              </a:solidFill>
            </a:endParaRPr>
          </a:p>
        </p:txBody>
      </p:sp>
    </p:spTree>
    <p:extLst>
      <p:ext uri="{BB962C8B-B14F-4D97-AF65-F5344CB8AC3E}">
        <p14:creationId xmlns:p14="http://schemas.microsoft.com/office/powerpoint/2010/main" val="5500055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4" descr="42-25508204_cover-image_larg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1035496"/>
            <a:ext cx="10791219" cy="7893496"/>
          </a:xfrm>
          <a:prstGeom prst="rect">
            <a:avLst/>
          </a:prstGeom>
        </p:spPr>
      </p:pic>
      <p:grpSp>
        <p:nvGrpSpPr>
          <p:cNvPr id="3" name="Group 2"/>
          <p:cNvGrpSpPr/>
          <p:nvPr/>
        </p:nvGrpSpPr>
        <p:grpSpPr>
          <a:xfrm>
            <a:off x="265601" y="4338989"/>
            <a:ext cx="5819141" cy="1681437"/>
            <a:chOff x="265601" y="4338989"/>
            <a:chExt cx="5819141" cy="1681437"/>
          </a:xfrm>
        </p:grpSpPr>
        <p:sp>
          <p:nvSpPr>
            <p:cNvPr id="4" name="TextBox 3"/>
            <p:cNvSpPr txBox="1"/>
            <p:nvPr/>
          </p:nvSpPr>
          <p:spPr>
            <a:xfrm>
              <a:off x="265602" y="4402816"/>
              <a:ext cx="5753536" cy="1034129"/>
            </a:xfrm>
            <a:prstGeom prst="rect">
              <a:avLst/>
            </a:prstGeom>
            <a:noFill/>
          </p:spPr>
          <p:txBody>
            <a:bodyPr wrap="square" rtlCol="0">
              <a:spAutoFit/>
            </a:bodyPr>
            <a:lstStyle/>
            <a:p>
              <a:pPr>
                <a:lnSpc>
                  <a:spcPct val="90000"/>
                </a:lnSpc>
              </a:pPr>
              <a:r>
                <a:rPr lang="en-US" sz="3400" b="1" dirty="0">
                  <a:solidFill>
                    <a:schemeClr val="bg1"/>
                  </a:solidFill>
                  <a:latin typeface="Verdana" panose="020B0604030504040204" pitchFamily="34" charset="0"/>
                  <a:ea typeface="Verdana" panose="020B0604030504040204" pitchFamily="34" charset="0"/>
                  <a:cs typeface="Verdana" panose="020B0604030504040204" pitchFamily="34" charset="0"/>
                </a:rPr>
                <a:t>EFFECTIVE CLIMATE </a:t>
              </a:r>
              <a: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r>
              <a:b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br>
              <a:r>
                <a:rPr lang="en-US" sz="34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CHANGE MITIGATION</a:t>
              </a:r>
              <a:endParaRPr lang="en-US" sz="34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5" name="Group 4"/>
            <p:cNvGrpSpPr/>
            <p:nvPr/>
          </p:nvGrpSpPr>
          <p:grpSpPr>
            <a:xfrm>
              <a:off x="265601" y="4338989"/>
              <a:ext cx="5819141" cy="1681437"/>
              <a:chOff x="265601" y="4338989"/>
              <a:chExt cx="5819141" cy="1681437"/>
            </a:xfrm>
          </p:grpSpPr>
          <p:sp>
            <p:nvSpPr>
              <p:cNvPr id="6" name="Rectangle 5"/>
              <p:cNvSpPr/>
              <p:nvPr/>
            </p:nvSpPr>
            <p:spPr>
              <a:xfrm>
                <a:off x="265601" y="5498745"/>
                <a:ext cx="5819141" cy="521681"/>
              </a:xfrm>
              <a:prstGeom prst="rect">
                <a:avLst/>
              </a:prstGeom>
            </p:spPr>
            <p:txBody>
              <a:bodyPr wrap="square">
                <a:spAutoFit/>
              </a:bodyPr>
              <a:lstStyle/>
              <a:p>
                <a:pPr>
                  <a:lnSpc>
                    <a:spcPct val="90000"/>
                  </a:lnSpc>
                </a:pPr>
                <a:r>
                  <a:rPr lang="en-US" sz="3100" dirty="0">
                    <a:solidFill>
                      <a:schemeClr val="bg1"/>
                    </a:solidFill>
                    <a:latin typeface="Verdana" panose="020B0604030504040204" pitchFamily="34" charset="0"/>
                    <a:ea typeface="Verdana" panose="020B0604030504040204" pitchFamily="34" charset="0"/>
                    <a:cs typeface="Verdana" panose="020B0604030504040204" pitchFamily="34" charset="0"/>
                  </a:rPr>
                  <a:t>A </a:t>
                </a:r>
                <a:r>
                  <a:rPr lang="en-US" sz="31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MORE VIBRANT WORLD</a:t>
                </a:r>
                <a:endParaRPr lang="en-US" sz="31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7" name="Group 6"/>
              <p:cNvGrpSpPr/>
              <p:nvPr/>
            </p:nvGrpSpPr>
            <p:grpSpPr>
              <a:xfrm>
                <a:off x="360123" y="4338989"/>
                <a:ext cx="5364401" cy="1101586"/>
                <a:chOff x="360124" y="4768880"/>
                <a:chExt cx="4495398" cy="1101586"/>
              </a:xfrm>
            </p:grpSpPr>
            <p:cxnSp>
              <p:nvCxnSpPr>
                <p:cNvPr id="8" name="Straight Connector 7"/>
                <p:cNvCxnSpPr/>
                <p:nvPr/>
              </p:nvCxnSpPr>
              <p:spPr>
                <a:xfrm>
                  <a:off x="360736" y="4768880"/>
                  <a:ext cx="44947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60124" y="5870466"/>
                  <a:ext cx="44947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549692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Impacts of mitigation on GDP growth</a:t>
            </a:r>
            <a:endParaRPr lang="en-US" dirty="0"/>
          </a:p>
        </p:txBody>
      </p:sp>
      <p:sp>
        <p:nvSpPr>
          <p:cNvPr id="11" name="Content Placeholder 10"/>
          <p:cNvSpPr>
            <a:spLocks noGrp="1"/>
          </p:cNvSpPr>
          <p:nvPr>
            <p:ph sz="quarter" idx="12"/>
          </p:nvPr>
        </p:nvSpPr>
        <p:spPr/>
        <p:txBody>
          <a:bodyPr/>
          <a:lstStyle/>
          <a:p>
            <a:r>
              <a:rPr lang="en-US" dirty="0" smtClean="0">
                <a:solidFill>
                  <a:schemeClr val="bg1"/>
                </a:solidFill>
                <a:latin typeface="Helvetica" pitchFamily="34" charset="0"/>
              </a:rPr>
              <a:t>Delaying additional mitigation further increases mitigation costs in the medium to long term</a:t>
            </a:r>
            <a:endParaRPr lang="en-US" dirty="0">
              <a:solidFill>
                <a:schemeClr val="bg1"/>
              </a:solidFill>
            </a:endParaRPr>
          </a:p>
        </p:txBody>
      </p:sp>
      <p:grpSp>
        <p:nvGrpSpPr>
          <p:cNvPr id="3" name="Group 23"/>
          <p:cNvGrpSpPr>
            <a:grpSpLocks/>
          </p:cNvGrpSpPr>
          <p:nvPr/>
        </p:nvGrpSpPr>
        <p:grpSpPr bwMode="auto">
          <a:xfrm>
            <a:off x="533400" y="2133599"/>
            <a:ext cx="8610600" cy="4077254"/>
            <a:chOff x="146050" y="1303337"/>
            <a:chExt cx="9732268" cy="4384470"/>
          </a:xfrm>
        </p:grpSpPr>
        <p:sp>
          <p:nvSpPr>
            <p:cNvPr id="14" name="Text Box 1032"/>
            <p:cNvSpPr txBox="1">
              <a:spLocks noChangeArrowheads="1"/>
            </p:cNvSpPr>
            <p:nvPr/>
          </p:nvSpPr>
          <p:spPr bwMode="auto">
            <a:xfrm>
              <a:off x="5065355" y="5403850"/>
              <a:ext cx="697627"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fontAlgn="base" hangingPunct="0">
                <a:lnSpc>
                  <a:spcPct val="65000"/>
                </a:lnSpc>
                <a:spcBef>
                  <a:spcPct val="50000"/>
                </a:spcBef>
                <a:spcAft>
                  <a:spcPct val="0"/>
                </a:spcAft>
              </a:pPr>
              <a:r>
                <a:rPr lang="nl-NL" dirty="0">
                  <a:solidFill>
                    <a:prstClr val="black"/>
                  </a:solidFill>
                  <a:latin typeface="Arial" pitchFamily="34" charset="0"/>
                </a:rPr>
                <a:t>2030</a:t>
              </a:r>
              <a:endParaRPr lang="en-US" sz="2000" dirty="0">
                <a:solidFill>
                  <a:srgbClr val="CC0000"/>
                </a:solidFill>
                <a:latin typeface="Arial" pitchFamily="34" charset="0"/>
              </a:endParaRPr>
            </a:p>
          </p:txBody>
        </p:sp>
        <p:sp>
          <p:nvSpPr>
            <p:cNvPr id="15" name="Line 1033"/>
            <p:cNvSpPr>
              <a:spLocks noChangeShapeType="1"/>
            </p:cNvSpPr>
            <p:nvPr/>
          </p:nvSpPr>
          <p:spPr bwMode="auto">
            <a:xfrm flipH="1">
              <a:off x="973138" y="1628775"/>
              <a:ext cx="0" cy="3559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16" name="Text Box 1035"/>
            <p:cNvSpPr txBox="1">
              <a:spLocks noChangeArrowheads="1"/>
            </p:cNvSpPr>
            <p:nvPr/>
          </p:nvSpPr>
          <p:spPr bwMode="auto">
            <a:xfrm>
              <a:off x="8916293" y="5318475"/>
              <a:ext cx="962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spcBef>
                  <a:spcPct val="50000"/>
                </a:spcBef>
                <a:spcAft>
                  <a:spcPct val="0"/>
                </a:spcAft>
              </a:pPr>
              <a:r>
                <a:rPr lang="nl-NL" b="1" dirty="0">
                  <a:solidFill>
                    <a:prstClr val="black"/>
                  </a:solidFill>
                  <a:latin typeface="Arial" pitchFamily="34" charset="0"/>
                </a:rPr>
                <a:t>Time</a:t>
              </a:r>
              <a:endParaRPr lang="en-US" b="1" dirty="0">
                <a:solidFill>
                  <a:prstClr val="black"/>
                </a:solidFill>
                <a:latin typeface="Arial" pitchFamily="34" charset="0"/>
              </a:endParaRPr>
            </a:p>
          </p:txBody>
        </p:sp>
        <p:sp>
          <p:nvSpPr>
            <p:cNvPr id="17" name="Text Box 1036"/>
            <p:cNvSpPr txBox="1">
              <a:spLocks noChangeArrowheads="1"/>
            </p:cNvSpPr>
            <p:nvPr/>
          </p:nvSpPr>
          <p:spPr bwMode="auto">
            <a:xfrm>
              <a:off x="366713" y="5195888"/>
              <a:ext cx="1355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0" fontAlgn="base" hangingPunct="0">
                <a:spcBef>
                  <a:spcPct val="50000"/>
                </a:spcBef>
                <a:spcAft>
                  <a:spcPct val="0"/>
                </a:spcAft>
              </a:pPr>
              <a:r>
                <a:rPr lang="nl-NL">
                  <a:solidFill>
                    <a:prstClr val="black"/>
                  </a:solidFill>
                  <a:latin typeface="Arial" pitchFamily="34" charset="0"/>
                </a:rPr>
                <a:t>Current</a:t>
              </a:r>
              <a:endParaRPr lang="en-US">
                <a:solidFill>
                  <a:prstClr val="black"/>
                </a:solidFill>
                <a:latin typeface="Arial" pitchFamily="34" charset="0"/>
              </a:endParaRPr>
            </a:p>
          </p:txBody>
        </p:sp>
        <p:sp>
          <p:nvSpPr>
            <p:cNvPr id="18" name="Line 1037"/>
            <p:cNvSpPr>
              <a:spLocks noChangeShapeType="1"/>
            </p:cNvSpPr>
            <p:nvPr/>
          </p:nvSpPr>
          <p:spPr bwMode="auto">
            <a:xfrm>
              <a:off x="977900" y="5183188"/>
              <a:ext cx="77374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grpSp>
          <p:nvGrpSpPr>
            <p:cNvPr id="4" name="Group 29"/>
            <p:cNvGrpSpPr>
              <a:grpSpLocks/>
            </p:cNvGrpSpPr>
            <p:nvPr/>
          </p:nvGrpSpPr>
          <p:grpSpPr bwMode="auto">
            <a:xfrm>
              <a:off x="146050" y="1303337"/>
              <a:ext cx="8698753" cy="4010026"/>
              <a:chOff x="146050" y="1303337"/>
              <a:chExt cx="8698753" cy="4010026"/>
            </a:xfrm>
          </p:grpSpPr>
          <p:sp>
            <p:nvSpPr>
              <p:cNvPr id="20" name="Text Box 1034"/>
              <p:cNvSpPr txBox="1">
                <a:spLocks noChangeArrowheads="1"/>
              </p:cNvSpPr>
              <p:nvPr/>
            </p:nvSpPr>
            <p:spPr bwMode="auto">
              <a:xfrm>
                <a:off x="146050" y="1303338"/>
                <a:ext cx="9302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spcBef>
                    <a:spcPct val="50000"/>
                  </a:spcBef>
                  <a:spcAft>
                    <a:spcPct val="0"/>
                  </a:spcAft>
                </a:pPr>
                <a:r>
                  <a:rPr lang="nl-NL" b="1">
                    <a:solidFill>
                      <a:prstClr val="black"/>
                    </a:solidFill>
                    <a:latin typeface="Arial" pitchFamily="34" charset="0"/>
                  </a:rPr>
                  <a:t>GDP</a:t>
                </a:r>
                <a:endParaRPr lang="en-US" b="1">
                  <a:solidFill>
                    <a:prstClr val="black"/>
                  </a:solidFill>
                  <a:latin typeface="Arial" pitchFamily="34" charset="0"/>
                </a:endParaRPr>
              </a:p>
            </p:txBody>
          </p:sp>
          <p:grpSp>
            <p:nvGrpSpPr>
              <p:cNvPr id="5" name="Group 31"/>
              <p:cNvGrpSpPr>
                <a:grpSpLocks/>
              </p:cNvGrpSpPr>
              <p:nvPr/>
            </p:nvGrpSpPr>
            <p:grpSpPr bwMode="auto">
              <a:xfrm>
                <a:off x="979488" y="1303337"/>
                <a:ext cx="7865315" cy="4010026"/>
                <a:chOff x="979488" y="1303337"/>
                <a:chExt cx="7865315" cy="4010026"/>
              </a:xfrm>
            </p:grpSpPr>
            <p:sp>
              <p:nvSpPr>
                <p:cNvPr id="22" name="Line 1027"/>
                <p:cNvSpPr>
                  <a:spLocks noChangeShapeType="1"/>
                </p:cNvSpPr>
                <p:nvPr/>
              </p:nvSpPr>
              <p:spPr bwMode="auto">
                <a:xfrm flipV="1">
                  <a:off x="996948" y="1303337"/>
                  <a:ext cx="7761728" cy="3151188"/>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23" name="Text Box 1028"/>
                <p:cNvSpPr txBox="1">
                  <a:spLocks noChangeArrowheads="1"/>
                </p:cNvSpPr>
                <p:nvPr/>
              </p:nvSpPr>
              <p:spPr bwMode="auto">
                <a:xfrm>
                  <a:off x="2902089" y="2454275"/>
                  <a:ext cx="2272166" cy="65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spcBef>
                      <a:spcPct val="50000"/>
                    </a:spcBef>
                    <a:spcAft>
                      <a:spcPct val="0"/>
                    </a:spcAft>
                  </a:pPr>
                  <a:r>
                    <a:rPr lang="nl-NL" sz="1600" dirty="0">
                      <a:solidFill>
                        <a:srgbClr val="CC3300"/>
                      </a:solidFill>
                      <a:latin typeface="Arial" pitchFamily="34" charset="0"/>
                    </a:rPr>
                    <a:t>GDP without mitigation</a:t>
                  </a:r>
                  <a:endParaRPr lang="en-US" sz="1600" dirty="0">
                    <a:solidFill>
                      <a:srgbClr val="CC3300"/>
                    </a:solidFill>
                    <a:latin typeface="Arial" pitchFamily="34" charset="0"/>
                  </a:endParaRPr>
                </a:p>
              </p:txBody>
            </p:sp>
            <p:sp>
              <p:nvSpPr>
                <p:cNvPr id="24" name="Line 1030"/>
                <p:cNvSpPr>
                  <a:spLocks noChangeShapeType="1"/>
                </p:cNvSpPr>
                <p:nvPr/>
              </p:nvSpPr>
              <p:spPr bwMode="auto">
                <a:xfrm flipV="1">
                  <a:off x="979488" y="1549162"/>
                  <a:ext cx="7865315" cy="2925829"/>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25" name="Text Box 1031"/>
                <p:cNvSpPr txBox="1">
                  <a:spLocks noChangeArrowheads="1"/>
                </p:cNvSpPr>
                <p:nvPr/>
              </p:nvSpPr>
              <p:spPr bwMode="auto">
                <a:xfrm>
                  <a:off x="2594753" y="3821915"/>
                  <a:ext cx="2546620" cy="115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spcBef>
                      <a:spcPct val="50000"/>
                    </a:spcBef>
                    <a:spcAft>
                      <a:spcPct val="0"/>
                    </a:spcAft>
                  </a:pPr>
                  <a:r>
                    <a:rPr lang="nl-NL" sz="1600" dirty="0">
                      <a:solidFill>
                        <a:srgbClr val="C0504D"/>
                      </a:solidFill>
                      <a:latin typeface="Arial" pitchFamily="34" charset="0"/>
                    </a:rPr>
                    <a:t>GDP with stringent </a:t>
                  </a:r>
                  <a:r>
                    <a:rPr lang="nl-NL" sz="1600" dirty="0" smtClean="0">
                      <a:solidFill>
                        <a:srgbClr val="C0504D"/>
                      </a:solidFill>
                      <a:latin typeface="Arial" pitchFamily="34" charset="0"/>
                    </a:rPr>
                    <a:t>mitigation (reaching ≈ 450 ppm CO2eq in 2100)</a:t>
                  </a:r>
                  <a:endParaRPr lang="en-US" sz="1600" dirty="0">
                    <a:solidFill>
                      <a:srgbClr val="C0504D"/>
                    </a:solidFill>
                    <a:latin typeface="Arial" pitchFamily="34" charset="0"/>
                  </a:endParaRPr>
                </a:p>
              </p:txBody>
            </p:sp>
            <p:sp>
              <p:nvSpPr>
                <p:cNvPr id="30" name="Line 1044"/>
                <p:cNvSpPr>
                  <a:spLocks noChangeShapeType="1"/>
                </p:cNvSpPr>
                <p:nvPr/>
              </p:nvSpPr>
              <p:spPr bwMode="auto">
                <a:xfrm>
                  <a:off x="5319713" y="2298700"/>
                  <a:ext cx="1587" cy="30146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grpSp>
              <p:nvGrpSpPr>
                <p:cNvPr id="6" name="Group 1045"/>
                <p:cNvGrpSpPr>
                  <a:grpSpLocks/>
                </p:cNvGrpSpPr>
                <p:nvPr/>
              </p:nvGrpSpPr>
              <p:grpSpPr bwMode="auto">
                <a:xfrm>
                  <a:off x="4649789" y="2248536"/>
                  <a:ext cx="2127250" cy="2118392"/>
                  <a:chOff x="3085" y="1272"/>
                  <a:chExt cx="1340" cy="1334"/>
                </a:xfrm>
              </p:grpSpPr>
              <p:sp>
                <p:nvSpPr>
                  <p:cNvPr id="32" name="Line 1046"/>
                  <p:cNvSpPr>
                    <a:spLocks noChangeShapeType="1"/>
                  </p:cNvSpPr>
                  <p:nvPr/>
                </p:nvSpPr>
                <p:spPr bwMode="auto">
                  <a:xfrm flipV="1">
                    <a:off x="3085" y="1651"/>
                    <a:ext cx="1024" cy="1"/>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grpSp>
                <p:nvGrpSpPr>
                  <p:cNvPr id="7" name="Group 1047"/>
                  <p:cNvGrpSpPr>
                    <a:grpSpLocks/>
                  </p:cNvGrpSpPr>
                  <p:nvPr/>
                </p:nvGrpSpPr>
                <p:grpSpPr bwMode="auto">
                  <a:xfrm>
                    <a:off x="3115" y="1272"/>
                    <a:ext cx="1310" cy="1334"/>
                    <a:chOff x="3115" y="1272"/>
                    <a:chExt cx="1310" cy="1334"/>
                  </a:xfrm>
                </p:grpSpPr>
                <p:sp>
                  <p:nvSpPr>
                    <p:cNvPr id="34" name="Line 1048"/>
                    <p:cNvSpPr>
                      <a:spLocks noChangeShapeType="1"/>
                    </p:cNvSpPr>
                    <p:nvPr/>
                  </p:nvSpPr>
                  <p:spPr bwMode="auto">
                    <a:xfrm>
                      <a:off x="3115" y="1558"/>
                      <a:ext cx="972" cy="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35" name="Text Box 1049"/>
                    <p:cNvSpPr txBox="1">
                      <a:spLocks noChangeArrowheads="1"/>
                    </p:cNvSpPr>
                    <p:nvPr/>
                  </p:nvSpPr>
                  <p:spPr bwMode="auto">
                    <a:xfrm>
                      <a:off x="3503" y="2018"/>
                      <a:ext cx="9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lnSpc>
                          <a:spcPct val="90000"/>
                        </a:lnSpc>
                        <a:spcBef>
                          <a:spcPct val="50000"/>
                        </a:spcBef>
                        <a:spcAft>
                          <a:spcPct val="0"/>
                        </a:spcAft>
                      </a:pPr>
                      <a:r>
                        <a:rPr lang="en-US" sz="1400" dirty="0" smtClean="0">
                          <a:solidFill>
                            <a:prstClr val="black"/>
                          </a:solidFill>
                          <a:latin typeface="Arial" pitchFamily="34" charset="0"/>
                        </a:rPr>
                        <a:t>Loss in global consumption in </a:t>
                      </a:r>
                      <a:r>
                        <a:rPr lang="en-US" sz="1400" dirty="0">
                          <a:solidFill>
                            <a:prstClr val="black"/>
                          </a:solidFill>
                          <a:latin typeface="Arial" pitchFamily="34" charset="0"/>
                        </a:rPr>
                        <a:t>2030: </a:t>
                      </a:r>
                      <a:r>
                        <a:rPr lang="en-US" sz="1400" dirty="0" smtClean="0">
                          <a:solidFill>
                            <a:prstClr val="black"/>
                          </a:solidFill>
                          <a:latin typeface="Arial" pitchFamily="34" charset="0"/>
                        </a:rPr>
                        <a:t>1.7% (median)</a:t>
                      </a:r>
                      <a:endParaRPr lang="en-US" sz="1400" dirty="0">
                        <a:solidFill>
                          <a:prstClr val="black"/>
                        </a:solidFill>
                        <a:latin typeface="Arial" pitchFamily="34" charset="0"/>
                      </a:endParaRPr>
                    </a:p>
                  </p:txBody>
                </p:sp>
                <p:sp>
                  <p:nvSpPr>
                    <p:cNvPr id="36" name="Line 1050"/>
                    <p:cNvSpPr>
                      <a:spLocks noChangeShapeType="1"/>
                    </p:cNvSpPr>
                    <p:nvPr/>
                  </p:nvSpPr>
                  <p:spPr bwMode="auto">
                    <a:xfrm>
                      <a:off x="3984" y="1272"/>
                      <a:ext cx="1" cy="24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37" name="Line 1051"/>
                    <p:cNvSpPr>
                      <a:spLocks noChangeShapeType="1"/>
                    </p:cNvSpPr>
                    <p:nvPr/>
                  </p:nvSpPr>
                  <p:spPr bwMode="auto">
                    <a:xfrm flipV="1">
                      <a:off x="3984" y="1680"/>
                      <a:ext cx="1" cy="240"/>
                    </a:xfrm>
                    <a:prstGeom prst="line">
                      <a:avLst/>
                    </a:prstGeom>
                    <a:noFill/>
                    <a:ln w="9525">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grpSp>
            </p:grpSp>
          </p:grpSp>
        </p:grpSp>
      </p:grpSp>
      <p:sp>
        <p:nvSpPr>
          <p:cNvPr id="38"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
        <p:nvSpPr>
          <p:cNvPr id="39" name="Line 1044"/>
          <p:cNvSpPr>
            <a:spLocks noChangeShapeType="1"/>
          </p:cNvSpPr>
          <p:nvPr/>
        </p:nvSpPr>
        <p:spPr bwMode="auto">
          <a:xfrm>
            <a:off x="6400800" y="2438400"/>
            <a:ext cx="1404" cy="347472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0" name="Line 1044"/>
          <p:cNvSpPr>
            <a:spLocks noChangeShapeType="1"/>
          </p:cNvSpPr>
          <p:nvPr/>
        </p:nvSpPr>
        <p:spPr bwMode="auto">
          <a:xfrm>
            <a:off x="7620000" y="1828800"/>
            <a:ext cx="1404" cy="4114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1" name="Line 1046"/>
          <p:cNvSpPr>
            <a:spLocks noChangeShapeType="1"/>
          </p:cNvSpPr>
          <p:nvPr/>
        </p:nvSpPr>
        <p:spPr bwMode="auto">
          <a:xfrm flipV="1">
            <a:off x="5715000" y="3048000"/>
            <a:ext cx="1438246" cy="147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2" name="Line 1048"/>
          <p:cNvSpPr>
            <a:spLocks noChangeShapeType="1"/>
          </p:cNvSpPr>
          <p:nvPr/>
        </p:nvSpPr>
        <p:spPr bwMode="auto">
          <a:xfrm>
            <a:off x="5791200" y="2895600"/>
            <a:ext cx="1365210" cy="443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3" name="Line 1046"/>
          <p:cNvSpPr>
            <a:spLocks noChangeShapeType="1"/>
          </p:cNvSpPr>
          <p:nvPr/>
        </p:nvSpPr>
        <p:spPr bwMode="auto">
          <a:xfrm flipV="1">
            <a:off x="6781800" y="2590800"/>
            <a:ext cx="1438246" cy="147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4" name="Line 1048"/>
          <p:cNvSpPr>
            <a:spLocks noChangeShapeType="1"/>
          </p:cNvSpPr>
          <p:nvPr/>
        </p:nvSpPr>
        <p:spPr bwMode="auto">
          <a:xfrm>
            <a:off x="6858000" y="2362200"/>
            <a:ext cx="1365210" cy="443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5" name="Line 1050"/>
          <p:cNvSpPr>
            <a:spLocks noChangeShapeType="1"/>
          </p:cNvSpPr>
          <p:nvPr/>
        </p:nvSpPr>
        <p:spPr bwMode="auto">
          <a:xfrm>
            <a:off x="6629400" y="2362200"/>
            <a:ext cx="1405" cy="3544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6" name="Line 1051"/>
          <p:cNvSpPr>
            <a:spLocks noChangeShapeType="1"/>
          </p:cNvSpPr>
          <p:nvPr/>
        </p:nvSpPr>
        <p:spPr bwMode="auto">
          <a:xfrm flipV="1">
            <a:off x="6629400" y="3124200"/>
            <a:ext cx="1405" cy="354415"/>
          </a:xfrm>
          <a:prstGeom prst="line">
            <a:avLst/>
          </a:prstGeom>
          <a:noFill/>
          <a:ln w="9525">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7" name="Line 1050"/>
          <p:cNvSpPr>
            <a:spLocks noChangeShapeType="1"/>
          </p:cNvSpPr>
          <p:nvPr/>
        </p:nvSpPr>
        <p:spPr bwMode="auto">
          <a:xfrm>
            <a:off x="8001000" y="1752600"/>
            <a:ext cx="1405" cy="3544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8" name="Line 1051"/>
          <p:cNvSpPr>
            <a:spLocks noChangeShapeType="1"/>
          </p:cNvSpPr>
          <p:nvPr/>
        </p:nvSpPr>
        <p:spPr bwMode="auto">
          <a:xfrm flipV="1">
            <a:off x="8001000" y="2667000"/>
            <a:ext cx="1405" cy="354415"/>
          </a:xfrm>
          <a:prstGeom prst="line">
            <a:avLst/>
          </a:prstGeom>
          <a:noFill/>
          <a:ln w="9525">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itchFamily="34" charset="0"/>
            </a:endParaRPr>
          </a:p>
        </p:txBody>
      </p:sp>
      <p:sp>
        <p:nvSpPr>
          <p:cNvPr id="49" name="Text Box 1049"/>
          <p:cNvSpPr txBox="1">
            <a:spLocks noChangeArrowheads="1"/>
          </p:cNvSpPr>
          <p:nvPr/>
        </p:nvSpPr>
        <p:spPr bwMode="auto">
          <a:xfrm>
            <a:off x="6400800" y="3429000"/>
            <a:ext cx="1219200"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lnSpc>
                <a:spcPct val="90000"/>
              </a:lnSpc>
              <a:spcBef>
                <a:spcPct val="50000"/>
              </a:spcBef>
              <a:spcAft>
                <a:spcPct val="0"/>
              </a:spcAft>
            </a:pPr>
            <a:r>
              <a:rPr lang="en-US" sz="1400" dirty="0" smtClean="0">
                <a:solidFill>
                  <a:prstClr val="black"/>
                </a:solidFill>
                <a:latin typeface="Arial" pitchFamily="34" charset="0"/>
              </a:rPr>
              <a:t>Loss in global consumption in 2050</a:t>
            </a:r>
            <a:r>
              <a:rPr lang="en-US" sz="1400" dirty="0">
                <a:solidFill>
                  <a:prstClr val="black"/>
                </a:solidFill>
                <a:latin typeface="Arial" pitchFamily="34" charset="0"/>
              </a:rPr>
              <a:t>: </a:t>
            </a:r>
            <a:r>
              <a:rPr lang="en-US" sz="1400" dirty="0" smtClean="0">
                <a:solidFill>
                  <a:prstClr val="black"/>
                </a:solidFill>
                <a:latin typeface="Arial" pitchFamily="34" charset="0"/>
              </a:rPr>
              <a:t>3.4% (median)</a:t>
            </a:r>
            <a:endParaRPr lang="en-US" sz="1400" dirty="0">
              <a:solidFill>
                <a:prstClr val="black"/>
              </a:solidFill>
              <a:latin typeface="Arial" pitchFamily="34" charset="0"/>
            </a:endParaRPr>
          </a:p>
        </p:txBody>
      </p:sp>
      <p:sp>
        <p:nvSpPr>
          <p:cNvPr id="50" name="Text Box 1049"/>
          <p:cNvSpPr txBox="1">
            <a:spLocks noChangeArrowheads="1"/>
          </p:cNvSpPr>
          <p:nvPr/>
        </p:nvSpPr>
        <p:spPr bwMode="auto">
          <a:xfrm>
            <a:off x="7620000" y="3124200"/>
            <a:ext cx="129540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fontAlgn="base" hangingPunct="0">
              <a:lnSpc>
                <a:spcPct val="90000"/>
              </a:lnSpc>
              <a:spcBef>
                <a:spcPct val="50000"/>
              </a:spcBef>
              <a:spcAft>
                <a:spcPct val="0"/>
              </a:spcAft>
            </a:pPr>
            <a:r>
              <a:rPr lang="en-US" sz="1400" dirty="0" smtClean="0">
                <a:solidFill>
                  <a:prstClr val="black"/>
                </a:solidFill>
                <a:latin typeface="Arial" pitchFamily="34" charset="0"/>
              </a:rPr>
              <a:t>Loss in global consumption in 2100: 4.8% (median)</a:t>
            </a:r>
            <a:endParaRPr lang="en-US" sz="1400" dirty="0">
              <a:solidFill>
                <a:prstClr val="black"/>
              </a:solidFill>
              <a:latin typeface="Arial" pitchFamily="34" charset="0"/>
            </a:endParaRPr>
          </a:p>
        </p:txBody>
      </p:sp>
      <p:sp>
        <p:nvSpPr>
          <p:cNvPr id="52" name="Text Box 1032"/>
          <p:cNvSpPr txBox="1">
            <a:spLocks noChangeArrowheads="1"/>
          </p:cNvSpPr>
          <p:nvPr/>
        </p:nvSpPr>
        <p:spPr bwMode="auto">
          <a:xfrm>
            <a:off x="6096000" y="5943600"/>
            <a:ext cx="697627"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fontAlgn="base" hangingPunct="0">
              <a:lnSpc>
                <a:spcPct val="65000"/>
              </a:lnSpc>
              <a:spcBef>
                <a:spcPct val="50000"/>
              </a:spcBef>
              <a:spcAft>
                <a:spcPct val="0"/>
              </a:spcAft>
            </a:pPr>
            <a:r>
              <a:rPr lang="nl-NL" dirty="0" smtClean="0">
                <a:solidFill>
                  <a:prstClr val="black"/>
                </a:solidFill>
                <a:latin typeface="Arial" pitchFamily="34" charset="0"/>
              </a:rPr>
              <a:t>2050</a:t>
            </a:r>
            <a:endParaRPr lang="en-US" sz="2000" dirty="0">
              <a:solidFill>
                <a:srgbClr val="CC0000"/>
              </a:solidFill>
              <a:latin typeface="Arial" pitchFamily="34" charset="0"/>
            </a:endParaRPr>
          </a:p>
        </p:txBody>
      </p:sp>
      <p:sp>
        <p:nvSpPr>
          <p:cNvPr id="53" name="Text Box 1032"/>
          <p:cNvSpPr txBox="1">
            <a:spLocks noChangeArrowheads="1"/>
          </p:cNvSpPr>
          <p:nvPr/>
        </p:nvSpPr>
        <p:spPr bwMode="auto">
          <a:xfrm>
            <a:off x="7239000" y="5943600"/>
            <a:ext cx="697627"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fontAlgn="base" hangingPunct="0">
              <a:lnSpc>
                <a:spcPct val="65000"/>
              </a:lnSpc>
              <a:spcBef>
                <a:spcPct val="50000"/>
              </a:spcBef>
              <a:spcAft>
                <a:spcPct val="0"/>
              </a:spcAft>
            </a:pPr>
            <a:r>
              <a:rPr lang="nl-NL" dirty="0" smtClean="0">
                <a:solidFill>
                  <a:prstClr val="black"/>
                </a:solidFill>
                <a:latin typeface="Arial" pitchFamily="34" charset="0"/>
              </a:rPr>
              <a:t>2100</a:t>
            </a:r>
            <a:endParaRPr lang="en-US" sz="2000" dirty="0">
              <a:solidFill>
                <a:srgbClr val="CC0000"/>
              </a:solidFill>
              <a:latin typeface="Arial" pitchFamily="34" charset="0"/>
            </a:endParaRPr>
          </a:p>
        </p:txBody>
      </p:sp>
    </p:spTree>
    <p:extLst>
      <p:ext uri="{BB962C8B-B14F-4D97-AF65-F5344CB8AC3E}">
        <p14:creationId xmlns:p14="http://schemas.microsoft.com/office/powerpoint/2010/main" val="3521740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Stringent mitigation scenarios</a:t>
            </a:r>
            <a:endParaRPr lang="en-US" dirty="0"/>
          </a:p>
        </p:txBody>
      </p:sp>
      <p:sp>
        <p:nvSpPr>
          <p:cNvPr id="3" name="Content Placeholder 2"/>
          <p:cNvSpPr>
            <a:spLocks noGrp="1"/>
          </p:cNvSpPr>
          <p:nvPr>
            <p:ph sz="quarter" idx="12"/>
          </p:nvPr>
        </p:nvSpPr>
        <p:spPr/>
        <p:txBody>
          <a:bodyPr/>
          <a:lstStyle/>
          <a:p>
            <a:r>
              <a:rPr lang="en-US" dirty="0" smtClean="0"/>
              <a:t>Characteristics of scenarios reaching levels of about 450 </a:t>
            </a:r>
            <a:r>
              <a:rPr lang="en-US" dirty="0" err="1" smtClean="0"/>
              <a:t>ppm</a:t>
            </a:r>
            <a:r>
              <a:rPr lang="en-US" dirty="0" smtClean="0"/>
              <a:t> CO2eq by 2100 (likely chance to keep temperature change below 2C relative to preindustrial levels):</a:t>
            </a:r>
            <a:endParaRPr lang="en-US" dirty="0"/>
          </a:p>
        </p:txBody>
      </p:sp>
      <p:sp>
        <p:nvSpPr>
          <p:cNvPr id="4" name="Content Placeholder 3"/>
          <p:cNvSpPr>
            <a:spLocks noGrp="1"/>
          </p:cNvSpPr>
          <p:nvPr>
            <p:ph idx="1"/>
          </p:nvPr>
        </p:nvSpPr>
        <p:spPr>
          <a:xfrm>
            <a:off x="381000" y="2438400"/>
            <a:ext cx="8458200" cy="3581400"/>
          </a:xfrm>
        </p:spPr>
        <p:txBody>
          <a:bodyPr>
            <a:normAutofit/>
          </a:bodyPr>
          <a:lstStyle/>
          <a:p>
            <a:pPr marL="285750" indent="-285750">
              <a:lnSpc>
                <a:spcPct val="80000"/>
              </a:lnSpc>
              <a:buFont typeface="Arial" pitchFamily="34" charset="0"/>
              <a:buChar char="•"/>
            </a:pPr>
            <a:r>
              <a:rPr lang="en-US" sz="2400" dirty="0" smtClean="0"/>
              <a:t>Lower global GHGs in 2050 than in 2010 (40% to 70% lower globally)</a:t>
            </a:r>
          </a:p>
          <a:p>
            <a:pPr marL="285750" indent="-285750">
              <a:lnSpc>
                <a:spcPct val="80000"/>
              </a:lnSpc>
              <a:buFont typeface="Arial" pitchFamily="34" charset="0"/>
              <a:buChar char="•"/>
            </a:pPr>
            <a:r>
              <a:rPr lang="en-US" sz="2400" dirty="0" smtClean="0"/>
              <a:t>Emissions levels near zero GtCO2eq or below in 2100</a:t>
            </a:r>
          </a:p>
          <a:p>
            <a:pPr marL="285750" indent="-285750">
              <a:lnSpc>
                <a:spcPct val="80000"/>
              </a:lnSpc>
              <a:buFont typeface="Arial" pitchFamily="34" charset="0"/>
              <a:buChar char="•"/>
            </a:pPr>
            <a:r>
              <a:rPr lang="en-US" sz="2400" dirty="0" smtClean="0"/>
              <a:t>More rapid improvements in energy efficiency</a:t>
            </a:r>
          </a:p>
          <a:p>
            <a:pPr marL="285750" indent="-285750">
              <a:lnSpc>
                <a:spcPct val="80000"/>
              </a:lnSpc>
              <a:buFont typeface="Arial" pitchFamily="34" charset="0"/>
              <a:buChar char="•"/>
            </a:pPr>
            <a:r>
              <a:rPr lang="en-US" sz="2400" dirty="0" smtClean="0"/>
              <a:t>A tripling to nearly a quadrupling of the share of zero- and low-carbon energy supply from renewables by 2050</a:t>
            </a:r>
          </a:p>
          <a:p>
            <a:pPr marL="285750" indent="-285750">
              <a:lnSpc>
                <a:spcPct val="80000"/>
              </a:lnSpc>
              <a:buFont typeface="Arial" pitchFamily="34" charset="0"/>
              <a:buChar char="•"/>
            </a:pPr>
            <a:r>
              <a:rPr lang="en-US" sz="2400" dirty="0" smtClean="0"/>
              <a:t>Nuclear energy, biomass and fossil energy with CCS, and BECCS by the year 2050</a:t>
            </a:r>
          </a:p>
        </p:txBody>
      </p:sp>
      <p:sp>
        <p:nvSpPr>
          <p:cNvPr id="5"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22398475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CDR technologies</a:t>
            </a:r>
          </a:p>
          <a:p>
            <a:endParaRPr lang="en-US" dirty="0"/>
          </a:p>
        </p:txBody>
      </p:sp>
      <p:sp>
        <p:nvSpPr>
          <p:cNvPr id="4" name="Rounded Rectangle 3"/>
          <p:cNvSpPr/>
          <p:nvPr/>
        </p:nvSpPr>
        <p:spPr>
          <a:xfrm>
            <a:off x="5943600" y="1448029"/>
            <a:ext cx="2667000" cy="1676400"/>
          </a:xfrm>
          <a:prstGeom prst="roundRect">
            <a:avLst/>
          </a:pr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Many scenarios reaching 450, 500 and 550 </a:t>
            </a:r>
            <a:r>
              <a:rPr lang="en-US" b="1" dirty="0" err="1" smtClean="0"/>
              <a:t>ppm</a:t>
            </a:r>
            <a:r>
              <a:rPr lang="en-US" b="1" dirty="0" smtClean="0"/>
              <a:t> CO2eq by 2100</a:t>
            </a:r>
            <a:endParaRPr lang="en-US" b="1" dirty="0"/>
          </a:p>
        </p:txBody>
      </p:sp>
      <p:sp>
        <p:nvSpPr>
          <p:cNvPr id="6" name="Rounded Rectangle 5"/>
          <p:cNvSpPr/>
          <p:nvPr/>
        </p:nvSpPr>
        <p:spPr>
          <a:xfrm>
            <a:off x="6019800" y="3581400"/>
            <a:ext cx="2590800" cy="1676400"/>
          </a:xfrm>
          <a:prstGeom prst="roundRect">
            <a:avLst/>
          </a:pr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Require availability and widespread deployment of BECCS and </a:t>
            </a:r>
            <a:r>
              <a:rPr lang="en-US" b="1" dirty="0" err="1" smtClean="0"/>
              <a:t>afforestation</a:t>
            </a:r>
            <a:r>
              <a:rPr lang="en-US" b="1" dirty="0" smtClean="0"/>
              <a:t> post 2050</a:t>
            </a:r>
            <a:endParaRPr lang="en-US" b="1" dirty="0"/>
          </a:p>
        </p:txBody>
      </p:sp>
      <p:sp>
        <p:nvSpPr>
          <p:cNvPr id="7" name="Content Placeholder 3"/>
          <p:cNvSpPr txBox="1">
            <a:spLocks/>
          </p:cNvSpPr>
          <p:nvPr/>
        </p:nvSpPr>
        <p:spPr>
          <a:xfrm>
            <a:off x="76200" y="5257800"/>
            <a:ext cx="8763000" cy="9906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80000"/>
              </a:lnSpc>
              <a:spcBef>
                <a:spcPts val="1200"/>
              </a:spcBef>
              <a:spcAft>
                <a:spcPts val="0"/>
              </a:spcAft>
              <a:buClrTx/>
              <a:buSzTx/>
              <a:buFont typeface="Arial"/>
              <a:buNone/>
              <a:tabLst/>
              <a:defRPr/>
            </a:pPr>
            <a:endParaRPr kumimoji="0" lang="en-US" sz="2800" b="0" i="0" u="none" strike="noStrike" kern="1200" cap="none" spc="0" normalizeH="0" baseline="0" noProof="0" dirty="0">
              <a:ln>
                <a:noFill/>
              </a:ln>
              <a:solidFill>
                <a:schemeClr val="tx1"/>
              </a:solidFill>
              <a:effectLst/>
              <a:uLnTx/>
              <a:uFillTx/>
              <a:latin typeface="Calibri"/>
              <a:ea typeface="+mn-ea"/>
              <a:cs typeface="Calibri"/>
            </a:endParaRPr>
          </a:p>
        </p:txBody>
      </p:sp>
      <p:sp>
        <p:nvSpPr>
          <p:cNvPr id="8"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
        <p:nvSpPr>
          <p:cNvPr id="9" name="Curved Right Arrow 8"/>
          <p:cNvSpPr/>
          <p:nvPr/>
        </p:nvSpPr>
        <p:spPr>
          <a:xfrm>
            <a:off x="4953000" y="2514600"/>
            <a:ext cx="731520" cy="1627928"/>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0" y="5508283"/>
            <a:ext cx="9144000" cy="646331"/>
          </a:xfrm>
          <a:prstGeom prst="rect">
            <a:avLst/>
          </a:prstGeom>
          <a:solidFill>
            <a:schemeClr val="tx1">
              <a:lumMod val="65000"/>
              <a:lumOff val="35000"/>
            </a:schemeClr>
          </a:solidFill>
        </p:spPr>
        <p:txBody>
          <a:bodyPr wrap="square" rtlCol="0">
            <a:spAutoFit/>
          </a:bodyPr>
          <a:lstStyle/>
          <a:p>
            <a:pPr>
              <a:spcBef>
                <a:spcPts val="600"/>
              </a:spcBef>
              <a:buClr>
                <a:schemeClr val="tx2">
                  <a:lumMod val="50000"/>
                </a:schemeClr>
              </a:buClr>
            </a:pPr>
            <a:r>
              <a:rPr lang="en-US" b="1" dirty="0" smtClean="0">
                <a:solidFill>
                  <a:schemeClr val="bg1"/>
                </a:solidFill>
              </a:rPr>
              <a:t>But the </a:t>
            </a:r>
            <a:r>
              <a:rPr lang="en-US" b="1" dirty="0" smtClean="0">
                <a:solidFill>
                  <a:schemeClr val="bg1"/>
                </a:solidFill>
                <a:cs typeface="Calibri"/>
              </a:rPr>
              <a:t>availability </a:t>
            </a:r>
            <a:r>
              <a:rPr lang="en-US" b="1" dirty="0">
                <a:solidFill>
                  <a:schemeClr val="bg1"/>
                </a:solidFill>
                <a:cs typeface="Calibri"/>
              </a:rPr>
              <a:t>and scale of these and other CDR technologies are uncertain and associated with challenges and risks</a:t>
            </a:r>
            <a:r>
              <a:rPr lang="en-US" b="1" dirty="0" smtClean="0">
                <a:solidFill>
                  <a:schemeClr val="bg1"/>
                </a:solidFill>
                <a:cs typeface="Calibri"/>
              </a:rPr>
              <a:t>.</a:t>
            </a:r>
            <a:endParaRPr lang="en-US" b="1" dirty="0">
              <a:solidFill>
                <a:schemeClr val="bg1"/>
              </a:solidFill>
            </a:endParaRPr>
          </a:p>
        </p:txBody>
      </p:sp>
      <p:pic>
        <p:nvPicPr>
          <p:cNvPr id="1028" name="Picture 4" descr="http://www.sophisticatededge.com/assets/images/Health/Skin%20Conditions/How-to-remove-warts-with-carbon-dioxi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2" y="1541003"/>
            <a:ext cx="4743450" cy="3162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6797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Mitigation opportunities in the energy supply sector</a:t>
            </a:r>
          </a:p>
          <a:p>
            <a:endParaRPr lang="en-US" dirty="0"/>
          </a:p>
        </p:txBody>
      </p:sp>
      <p:sp>
        <p:nvSpPr>
          <p:cNvPr id="6" name="Rectangle 5"/>
          <p:cNvSpPr/>
          <p:nvPr/>
        </p:nvSpPr>
        <p:spPr>
          <a:xfrm>
            <a:off x="4918881" y="1371599"/>
            <a:ext cx="4191000" cy="4247317"/>
          </a:xfrm>
          <a:prstGeom prst="rect">
            <a:avLst/>
          </a:prstGeom>
        </p:spPr>
        <p:txBody>
          <a:bodyPr wrap="square">
            <a:spAutoFit/>
          </a:bodyPr>
          <a:lstStyle/>
          <a:p>
            <a:pPr marL="171450" indent="-171450">
              <a:buClr>
                <a:schemeClr val="tx2">
                  <a:lumMod val="50000"/>
                </a:schemeClr>
              </a:buClr>
              <a:buFont typeface="Arial" pitchFamily="34" charset="0"/>
              <a:buChar char="•"/>
            </a:pPr>
            <a:r>
              <a:rPr lang="en-US" dirty="0" err="1">
                <a:solidFill>
                  <a:schemeClr val="tx1">
                    <a:lumMod val="85000"/>
                    <a:lumOff val="15000"/>
                  </a:schemeClr>
                </a:solidFill>
              </a:rPr>
              <a:t>Decarbonization</a:t>
            </a:r>
            <a:r>
              <a:rPr lang="en-US" dirty="0">
                <a:solidFill>
                  <a:schemeClr val="tx1">
                    <a:lumMod val="85000"/>
                    <a:lumOff val="15000"/>
                  </a:schemeClr>
                </a:solidFill>
              </a:rPr>
              <a:t> of electricity </a:t>
            </a:r>
            <a:r>
              <a:rPr lang="en-US" dirty="0" smtClean="0">
                <a:solidFill>
                  <a:schemeClr val="tx1">
                    <a:lumMod val="85000"/>
                    <a:lumOff val="15000"/>
                  </a:schemeClr>
                </a:solidFill>
              </a:rPr>
              <a:t>generation</a:t>
            </a:r>
          </a:p>
          <a:p>
            <a:pPr marL="171450" indent="-171450">
              <a:buClr>
                <a:schemeClr val="tx2">
                  <a:lumMod val="50000"/>
                </a:schemeClr>
              </a:buClr>
              <a:buFont typeface="Arial" pitchFamily="34" charset="0"/>
              <a:buChar char="•"/>
            </a:pPr>
            <a:endParaRPr lang="en-US" dirty="0">
              <a:solidFill>
                <a:schemeClr val="tx1">
                  <a:lumMod val="85000"/>
                  <a:lumOff val="15000"/>
                </a:schemeClr>
              </a:solidFill>
            </a:endParaRPr>
          </a:p>
          <a:p>
            <a:pPr marL="171450" indent="-171450">
              <a:buClr>
                <a:schemeClr val="tx2">
                  <a:lumMod val="50000"/>
                </a:schemeClr>
              </a:buClr>
              <a:buFont typeface="Arial" pitchFamily="34" charset="0"/>
              <a:buChar char="•"/>
            </a:pPr>
            <a:r>
              <a:rPr lang="en-US" dirty="0">
                <a:solidFill>
                  <a:schemeClr val="tx1">
                    <a:lumMod val="85000"/>
                    <a:lumOff val="15000"/>
                  </a:schemeClr>
                </a:solidFill>
              </a:rPr>
              <a:t>Renewable energy technologies </a:t>
            </a:r>
          </a:p>
          <a:p>
            <a:pPr marL="171450" indent="-171450">
              <a:buClr>
                <a:schemeClr val="tx2">
                  <a:lumMod val="50000"/>
                </a:schemeClr>
              </a:buClr>
              <a:buFont typeface="Arial" pitchFamily="34" charset="0"/>
              <a:buChar char="•"/>
            </a:pPr>
            <a:endParaRPr lang="en-US" dirty="0" smtClean="0">
              <a:solidFill>
                <a:schemeClr val="tx1">
                  <a:lumMod val="85000"/>
                  <a:lumOff val="15000"/>
                </a:schemeClr>
              </a:solidFill>
            </a:endParaRPr>
          </a:p>
          <a:p>
            <a:pPr marL="171450" indent="-171450">
              <a:buClr>
                <a:schemeClr val="tx2">
                  <a:lumMod val="50000"/>
                </a:schemeClr>
              </a:buClr>
              <a:buFont typeface="Arial" pitchFamily="34" charset="0"/>
              <a:buChar char="•"/>
            </a:pPr>
            <a:r>
              <a:rPr lang="en-US" dirty="0" smtClean="0">
                <a:solidFill>
                  <a:schemeClr val="tx1">
                    <a:lumMod val="85000"/>
                    <a:lumOff val="15000"/>
                  </a:schemeClr>
                </a:solidFill>
              </a:rPr>
              <a:t>Nuclear energy </a:t>
            </a:r>
            <a:r>
              <a:rPr lang="en-US" dirty="0" smtClean="0"/>
              <a:t>could </a:t>
            </a:r>
            <a:r>
              <a:rPr lang="en-US" dirty="0"/>
              <a:t>make an increasing contribution to </a:t>
            </a:r>
            <a:r>
              <a:rPr lang="en-US" dirty="0" smtClean="0"/>
              <a:t>low-carbon energy </a:t>
            </a:r>
            <a:r>
              <a:rPr lang="en-US" dirty="0"/>
              <a:t>supply, but a variety of barriers and risks exist</a:t>
            </a:r>
            <a:endParaRPr lang="en-US" dirty="0" smtClean="0">
              <a:solidFill>
                <a:schemeClr val="tx1">
                  <a:lumMod val="85000"/>
                  <a:lumOff val="15000"/>
                </a:schemeClr>
              </a:solidFill>
            </a:endParaRPr>
          </a:p>
          <a:p>
            <a:pPr marL="171450" indent="-171450">
              <a:buClr>
                <a:schemeClr val="tx2">
                  <a:lumMod val="50000"/>
                </a:schemeClr>
              </a:buClr>
              <a:buFont typeface="Arial" pitchFamily="34" charset="0"/>
              <a:buChar char="•"/>
            </a:pPr>
            <a:endParaRPr lang="en-US" dirty="0">
              <a:solidFill>
                <a:schemeClr val="tx1">
                  <a:lumMod val="85000"/>
                  <a:lumOff val="15000"/>
                </a:schemeClr>
              </a:solidFill>
            </a:endParaRPr>
          </a:p>
          <a:p>
            <a:pPr marL="171450" indent="-171450">
              <a:buClr>
                <a:schemeClr val="tx2">
                  <a:lumMod val="50000"/>
                </a:schemeClr>
              </a:buClr>
              <a:buFont typeface="Arial" pitchFamily="34" charset="0"/>
              <a:buChar char="•"/>
            </a:pPr>
            <a:r>
              <a:rPr lang="en-US" dirty="0">
                <a:solidFill>
                  <a:schemeClr val="tx1">
                    <a:lumMod val="85000"/>
                    <a:lumOff val="15000"/>
                  </a:schemeClr>
                </a:solidFill>
              </a:rPr>
              <a:t>Replacement of world average coal-fired power plants with modern natural gas combined-cycle power </a:t>
            </a:r>
            <a:r>
              <a:rPr lang="en-US" dirty="0" smtClean="0">
                <a:solidFill>
                  <a:schemeClr val="tx1">
                    <a:lumMod val="85000"/>
                    <a:lumOff val="15000"/>
                  </a:schemeClr>
                </a:solidFill>
              </a:rPr>
              <a:t>plants</a:t>
            </a:r>
          </a:p>
          <a:p>
            <a:pPr marL="171450" indent="-171450">
              <a:buClr>
                <a:schemeClr val="tx2">
                  <a:lumMod val="50000"/>
                </a:schemeClr>
              </a:buClr>
              <a:buFont typeface="Arial" pitchFamily="34" charset="0"/>
              <a:buChar char="•"/>
            </a:pPr>
            <a:endParaRPr lang="en-US" dirty="0">
              <a:solidFill>
                <a:schemeClr val="tx1">
                  <a:lumMod val="85000"/>
                  <a:lumOff val="15000"/>
                </a:schemeClr>
              </a:solidFill>
            </a:endParaRPr>
          </a:p>
          <a:p>
            <a:pPr marL="171450" indent="-171450">
              <a:buClr>
                <a:schemeClr val="tx2">
                  <a:lumMod val="50000"/>
                </a:schemeClr>
              </a:buClr>
              <a:buFont typeface="Arial" pitchFamily="34" charset="0"/>
              <a:buChar char="•"/>
            </a:pPr>
            <a:r>
              <a:rPr lang="en-US" dirty="0" smtClean="0">
                <a:solidFill>
                  <a:schemeClr val="tx1">
                    <a:lumMod val="85000"/>
                    <a:lumOff val="15000"/>
                  </a:schemeClr>
                </a:solidFill>
              </a:rPr>
              <a:t>CCS and BECCS, but </a:t>
            </a:r>
            <a:r>
              <a:rPr lang="en-US" dirty="0" smtClean="0"/>
              <a:t> entail </a:t>
            </a:r>
            <a:r>
              <a:rPr lang="en-US" dirty="0"/>
              <a:t>challenges </a:t>
            </a:r>
            <a:r>
              <a:rPr lang="en-US" dirty="0" smtClean="0"/>
              <a:t>and risks</a:t>
            </a:r>
            <a:endParaRPr lang="en-US" dirty="0">
              <a:solidFill>
                <a:schemeClr val="tx1">
                  <a:lumMod val="85000"/>
                  <a:lumOff val="15000"/>
                </a:schemeClr>
              </a:solidFill>
            </a:endParaRPr>
          </a:p>
        </p:txBody>
      </p:sp>
      <p:pic>
        <p:nvPicPr>
          <p:cNvPr id="8" name="Picture 2" descr="http://designpublic.in/blog/wp-content/uploads/2011/07/renewable-energ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4716439" cy="38443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22931420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Mitigation opportunities in the energy end-use sectors</a:t>
            </a:r>
          </a:p>
          <a:p>
            <a:endParaRPr lang="en-US" dirty="0"/>
          </a:p>
        </p:txBody>
      </p:sp>
      <p:sp>
        <p:nvSpPr>
          <p:cNvPr id="4" name="Rounded Rectangle 3"/>
          <p:cNvSpPr/>
          <p:nvPr/>
        </p:nvSpPr>
        <p:spPr>
          <a:xfrm>
            <a:off x="6224568" y="1295401"/>
            <a:ext cx="2814226" cy="4876800"/>
          </a:xfrm>
          <a:prstGeom prst="roundRect">
            <a:avLst>
              <a:gd name="adj" fmla="val 0"/>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solidFill>
                  <a:schemeClr val="tx1"/>
                </a:solidFill>
              </a:rPr>
              <a:t>Buildings</a:t>
            </a:r>
          </a:p>
          <a:p>
            <a:endParaRPr lang="en-US" dirty="0" smtClean="0">
              <a:solidFill>
                <a:schemeClr val="tx1"/>
              </a:solidFill>
            </a:endParaRPr>
          </a:p>
          <a:p>
            <a:pPr marL="171450" indent="-171450">
              <a:buFont typeface="Arial" pitchFamily="34" charset="0"/>
              <a:buChar char="•"/>
            </a:pPr>
            <a:r>
              <a:rPr lang="en-US" dirty="0" smtClean="0">
                <a:solidFill>
                  <a:schemeClr val="tx1"/>
                </a:solidFill>
              </a:rPr>
              <a:t>Adoption of very low building codes for new buildings</a:t>
            </a:r>
          </a:p>
          <a:p>
            <a:pPr marL="171450" indent="-171450">
              <a:buFont typeface="Arial" pitchFamily="34" charset="0"/>
              <a:buChar char="•"/>
            </a:pPr>
            <a:endParaRPr lang="en-US" dirty="0" smtClean="0">
              <a:solidFill>
                <a:schemeClr val="tx1"/>
              </a:solidFill>
            </a:endParaRPr>
          </a:p>
          <a:p>
            <a:pPr marL="171450" indent="-171450">
              <a:buFont typeface="Arial" pitchFamily="34" charset="0"/>
              <a:buChar char="•"/>
            </a:pPr>
            <a:r>
              <a:rPr lang="en-US" dirty="0" smtClean="0">
                <a:solidFill>
                  <a:schemeClr val="tx1"/>
                </a:solidFill>
              </a:rPr>
              <a:t>Retrofits for existing buildings</a:t>
            </a:r>
          </a:p>
          <a:p>
            <a:pPr marL="171450" indent="-171450">
              <a:buFont typeface="Arial" pitchFamily="34" charset="0"/>
              <a:buChar char="•"/>
            </a:pPr>
            <a:endParaRPr lang="en-US" dirty="0" smtClean="0">
              <a:solidFill>
                <a:schemeClr val="tx1"/>
              </a:solidFill>
            </a:endParaRPr>
          </a:p>
          <a:p>
            <a:pPr marL="171450" indent="-171450">
              <a:buFont typeface="Arial" pitchFamily="34" charset="0"/>
              <a:buChar char="•"/>
            </a:pPr>
            <a:r>
              <a:rPr lang="en-US" dirty="0" smtClean="0">
                <a:solidFill>
                  <a:schemeClr val="tx1"/>
                </a:solidFill>
              </a:rPr>
              <a:t>Lifestyle, culture and behavior influence energy consumption in buildings</a:t>
            </a:r>
            <a:endParaRPr lang="en-US" dirty="0">
              <a:solidFill>
                <a:schemeClr val="tx1"/>
              </a:solidFill>
            </a:endParaRPr>
          </a:p>
        </p:txBody>
      </p:sp>
      <p:sp>
        <p:nvSpPr>
          <p:cNvPr id="5" name="Rounded Rectangle 4"/>
          <p:cNvSpPr/>
          <p:nvPr/>
        </p:nvSpPr>
        <p:spPr>
          <a:xfrm>
            <a:off x="179183" y="1291986"/>
            <a:ext cx="2814226" cy="4876801"/>
          </a:xfrm>
          <a:prstGeom prst="roundRect">
            <a:avLst>
              <a:gd name="adj" fmla="val 0"/>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solidFill>
                  <a:schemeClr val="tx1"/>
                </a:solidFill>
              </a:rPr>
              <a:t>Industry</a:t>
            </a:r>
          </a:p>
          <a:p>
            <a:endParaRPr lang="en-US" dirty="0">
              <a:solidFill>
                <a:schemeClr val="tx1"/>
              </a:solidFill>
            </a:endParaRPr>
          </a:p>
          <a:p>
            <a:pPr marL="171450" indent="-171450">
              <a:buFont typeface="Arial" pitchFamily="34" charset="0"/>
              <a:buChar char="•"/>
            </a:pPr>
            <a:r>
              <a:rPr lang="en-US" dirty="0" smtClean="0">
                <a:solidFill>
                  <a:schemeClr val="tx1"/>
                </a:solidFill>
              </a:rPr>
              <a:t>Wide-scale upgrading and innovation</a:t>
            </a:r>
          </a:p>
          <a:p>
            <a:pPr marL="171450" indent="-171450">
              <a:buFont typeface="Arial" pitchFamily="34" charset="0"/>
              <a:buChar char="•"/>
            </a:pPr>
            <a:r>
              <a:rPr lang="en-US" dirty="0" smtClean="0">
                <a:solidFill>
                  <a:schemeClr val="tx1"/>
                </a:solidFill>
              </a:rPr>
              <a:t>Replacement and deployment of best available technologies </a:t>
            </a:r>
          </a:p>
          <a:p>
            <a:pPr marL="171450" indent="-171450">
              <a:buFont typeface="Arial" pitchFamily="34" charset="0"/>
              <a:buChar char="•"/>
            </a:pPr>
            <a:r>
              <a:rPr lang="en-US" dirty="0" smtClean="0">
                <a:solidFill>
                  <a:schemeClr val="tx1"/>
                </a:solidFill>
              </a:rPr>
              <a:t>Information </a:t>
            </a:r>
            <a:r>
              <a:rPr lang="en-US" dirty="0" err="1" smtClean="0">
                <a:solidFill>
                  <a:schemeClr val="tx1"/>
                </a:solidFill>
              </a:rPr>
              <a:t>programmes</a:t>
            </a:r>
            <a:r>
              <a:rPr lang="en-US" dirty="0" smtClean="0">
                <a:solidFill>
                  <a:schemeClr val="tx1"/>
                </a:solidFill>
              </a:rPr>
              <a:t> to promote energy efficiency</a:t>
            </a:r>
          </a:p>
          <a:p>
            <a:pPr marL="171450" indent="-171450">
              <a:buFont typeface="Arial" pitchFamily="34" charset="0"/>
              <a:buChar char="•"/>
            </a:pPr>
            <a:r>
              <a:rPr lang="en-US" dirty="0" smtClean="0">
                <a:solidFill>
                  <a:schemeClr val="tx1"/>
                </a:solidFill>
              </a:rPr>
              <a:t>Efficiency in material use, recycling and waste reduction</a:t>
            </a:r>
          </a:p>
          <a:p>
            <a:pPr marL="171450" indent="-171450">
              <a:buFont typeface="Arial" pitchFamily="34" charset="0"/>
              <a:buChar char="•"/>
            </a:pPr>
            <a:r>
              <a:rPr lang="en-US" dirty="0" smtClean="0">
                <a:solidFill>
                  <a:schemeClr val="tx1"/>
                </a:solidFill>
              </a:rPr>
              <a:t>Collaborative approaches across companies and sectors </a:t>
            </a:r>
          </a:p>
        </p:txBody>
      </p:sp>
      <p:sp>
        <p:nvSpPr>
          <p:cNvPr id="7" name="Rounded Rectangle 6"/>
          <p:cNvSpPr/>
          <p:nvPr/>
        </p:nvSpPr>
        <p:spPr>
          <a:xfrm>
            <a:off x="3200400" y="1291986"/>
            <a:ext cx="2792617" cy="4873388"/>
          </a:xfrm>
          <a:prstGeom prst="roundRect">
            <a:avLst>
              <a:gd name="adj" fmla="val 0"/>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1600"/>
              </a:spcBef>
              <a:buClr>
                <a:schemeClr val="tx2">
                  <a:lumMod val="50000"/>
                </a:schemeClr>
              </a:buClr>
            </a:pPr>
            <a:r>
              <a:rPr lang="en-US" dirty="0">
                <a:solidFill>
                  <a:schemeClr val="tx1">
                    <a:lumMod val="85000"/>
                    <a:lumOff val="15000"/>
                  </a:schemeClr>
                </a:solidFill>
              </a:rPr>
              <a:t>Transport</a:t>
            </a:r>
          </a:p>
          <a:p>
            <a:pPr marL="171450" indent="-171450">
              <a:spcBef>
                <a:spcPts val="1600"/>
              </a:spcBef>
              <a:buClr>
                <a:schemeClr val="tx2">
                  <a:lumMod val="50000"/>
                </a:schemeClr>
              </a:buClr>
              <a:buFont typeface="Arial" pitchFamily="34" charset="0"/>
              <a:buChar char="•"/>
            </a:pPr>
            <a:r>
              <a:rPr lang="en-US" dirty="0">
                <a:solidFill>
                  <a:schemeClr val="tx1">
                    <a:lumMod val="85000"/>
                    <a:lumOff val="15000"/>
                  </a:schemeClr>
                </a:solidFill>
              </a:rPr>
              <a:t>Technical and behavioral mitigation measures (energy efficiency and vehicle performance improvements) </a:t>
            </a:r>
          </a:p>
          <a:p>
            <a:pPr marL="171450" indent="-171450">
              <a:spcBef>
                <a:spcPts val="1600"/>
              </a:spcBef>
              <a:buClr>
                <a:schemeClr val="tx2">
                  <a:lumMod val="50000"/>
                </a:schemeClr>
              </a:buClr>
              <a:buFont typeface="Arial" pitchFamily="34" charset="0"/>
              <a:buChar char="•"/>
            </a:pPr>
            <a:r>
              <a:rPr lang="en-US" dirty="0">
                <a:solidFill>
                  <a:schemeClr val="tx1">
                    <a:lumMod val="85000"/>
                    <a:lumOff val="15000"/>
                  </a:schemeClr>
                </a:solidFill>
              </a:rPr>
              <a:t>Infrastructure and urban redevelopment investments (more compact urban form that supports cycling and walking, high-speed rail systems)</a:t>
            </a:r>
          </a:p>
        </p:txBody>
      </p:sp>
      <p:sp>
        <p:nvSpPr>
          <p:cNvPr id="6"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27050323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sppm6neu.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76962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0" y="0"/>
            <a:ext cx="8814180" cy="830997"/>
          </a:xfrm>
          <a:prstGeom prst="rect">
            <a:avLst/>
          </a:prstGeom>
        </p:spPr>
        <p:txBody>
          <a:bodyPr wrap="square">
            <a:spAutoFit/>
          </a:bodyPr>
          <a:lstStyle/>
          <a:p>
            <a:r>
              <a:rPr lang="en-US" sz="2400" b="1" dirty="0">
                <a:solidFill>
                  <a:schemeClr val="bg1"/>
                </a:solidFill>
                <a:ea typeface="ＭＳ Ｐゴシック"/>
              </a:rPr>
              <a:t>RE costs are still higher than existing energy prices but in various settings RE is already competitive</a:t>
            </a:r>
            <a:r>
              <a:rPr lang="en-US" sz="2400" b="1" dirty="0" smtClean="0">
                <a:solidFill>
                  <a:schemeClr val="bg1"/>
                </a:solidFill>
                <a:ea typeface="ＭＳ Ｐゴシック"/>
              </a:rPr>
              <a:t>.</a:t>
            </a:r>
            <a:endParaRPr lang="en-US" dirty="0"/>
          </a:p>
        </p:txBody>
      </p:sp>
      <p:sp>
        <p:nvSpPr>
          <p:cNvPr id="7" name="Rectangle 2"/>
          <p:cNvSpPr txBox="1">
            <a:spLocks noChangeArrowheads="1"/>
          </p:cNvSpPr>
          <p:nvPr/>
        </p:nvSpPr>
        <p:spPr bwMode="auto">
          <a:xfrm>
            <a:off x="-6350" y="6429375"/>
            <a:ext cx="88392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en-US" sz="1200" dirty="0">
                <a:solidFill>
                  <a:prstClr val="black"/>
                </a:solidFill>
                <a:latin typeface="45 Helvetica Light"/>
              </a:rPr>
              <a:t>Source : IPCC SRREN</a:t>
            </a:r>
          </a:p>
        </p:txBody>
      </p:sp>
    </p:spTree>
    <p:extLst>
      <p:ext uri="{BB962C8B-B14F-4D97-AF65-F5344CB8AC3E}">
        <p14:creationId xmlns:p14="http://schemas.microsoft.com/office/powerpoint/2010/main" val="6342944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Sustainable Energy For All - Background</a:t>
            </a:r>
            <a:endParaRPr lang="en-US" dirty="0"/>
          </a:p>
        </p:txBody>
      </p:sp>
      <p:sp>
        <p:nvSpPr>
          <p:cNvPr id="3" name="Content Placeholder 2"/>
          <p:cNvSpPr>
            <a:spLocks noGrp="1"/>
          </p:cNvSpPr>
          <p:nvPr>
            <p:ph sz="quarter" idx="12"/>
          </p:nvPr>
        </p:nvSpPr>
        <p:spPr/>
        <p:txBody>
          <a:bodyPr/>
          <a:lstStyle/>
          <a:p>
            <a:r>
              <a:rPr lang="en-US" dirty="0"/>
              <a:t>Energy </a:t>
            </a:r>
            <a:r>
              <a:rPr lang="en-US" dirty="0" smtClean="0"/>
              <a:t>enables.</a:t>
            </a:r>
            <a:endParaRPr lang="en-US" dirty="0"/>
          </a:p>
        </p:txBody>
      </p:sp>
      <p:sp>
        <p:nvSpPr>
          <p:cNvPr id="5" name="Rectangle 4"/>
          <p:cNvSpPr/>
          <p:nvPr/>
        </p:nvSpPr>
        <p:spPr>
          <a:xfrm>
            <a:off x="4419600" y="1828800"/>
            <a:ext cx="4572000" cy="3970318"/>
          </a:xfrm>
          <a:prstGeom prst="rect">
            <a:avLst/>
          </a:prstGeom>
        </p:spPr>
        <p:txBody>
          <a:bodyPr wrap="square">
            <a:spAutoFit/>
          </a:bodyPr>
          <a:lstStyle/>
          <a:p>
            <a:r>
              <a:rPr lang="en-US" dirty="0" smtClean="0"/>
              <a:t>Energy lies </a:t>
            </a:r>
            <a:r>
              <a:rPr lang="en-US" dirty="0"/>
              <a:t>at the heart of all countries’ core </a:t>
            </a:r>
            <a:r>
              <a:rPr lang="en-US" dirty="0" smtClean="0"/>
              <a:t>interests, including:</a:t>
            </a:r>
          </a:p>
          <a:p>
            <a:pPr marL="285750" indent="-285750">
              <a:buFont typeface="Arial" pitchFamily="34" charset="0"/>
              <a:buChar char="•"/>
            </a:pPr>
            <a:r>
              <a:rPr lang="en-US" dirty="0" smtClean="0"/>
              <a:t>job </a:t>
            </a:r>
            <a:r>
              <a:rPr lang="en-US" dirty="0"/>
              <a:t>creation </a:t>
            </a:r>
          </a:p>
          <a:p>
            <a:pPr marL="285750" indent="-285750">
              <a:buFont typeface="Arial" pitchFamily="34" charset="0"/>
              <a:buChar char="•"/>
            </a:pPr>
            <a:r>
              <a:rPr lang="en-US" dirty="0" smtClean="0"/>
              <a:t>economic development</a:t>
            </a:r>
          </a:p>
          <a:p>
            <a:pPr marL="285750" indent="-285750">
              <a:buFont typeface="Arial" pitchFamily="34" charset="0"/>
              <a:buChar char="•"/>
            </a:pPr>
            <a:r>
              <a:rPr lang="en-US" dirty="0" smtClean="0"/>
              <a:t>security concerns</a:t>
            </a:r>
          </a:p>
          <a:p>
            <a:pPr marL="285750" indent="-285750">
              <a:buFont typeface="Arial" pitchFamily="34" charset="0"/>
              <a:buChar char="•"/>
            </a:pPr>
            <a:r>
              <a:rPr lang="en-US" dirty="0" smtClean="0"/>
              <a:t>full </a:t>
            </a:r>
            <a:r>
              <a:rPr lang="en-US" dirty="0"/>
              <a:t>empowerment of </a:t>
            </a:r>
            <a:r>
              <a:rPr lang="en-US" dirty="0" smtClean="0"/>
              <a:t>women</a:t>
            </a:r>
          </a:p>
          <a:p>
            <a:pPr marL="285750" indent="-285750">
              <a:buFont typeface="Arial" pitchFamily="34" charset="0"/>
              <a:buChar char="•"/>
            </a:pPr>
            <a:endParaRPr lang="en-US" dirty="0"/>
          </a:p>
          <a:p>
            <a:r>
              <a:rPr lang="en-US" dirty="0" smtClean="0"/>
              <a:t>In September 2011, UN Secretary General launched the SE4ALL initiative.</a:t>
            </a:r>
          </a:p>
          <a:p>
            <a:endParaRPr lang="en-US" dirty="0"/>
          </a:p>
          <a:p>
            <a:r>
              <a:rPr lang="en-US" dirty="0" smtClean="0">
                <a:sym typeface="Wingdings" pitchFamily="2" charset="2"/>
              </a:rPr>
              <a:t>All spheres of society (business, government, civil society, community groups, academia etc.) to </a:t>
            </a:r>
            <a:r>
              <a:rPr lang="en-US" dirty="0" smtClean="0"/>
              <a:t>make </a:t>
            </a:r>
            <a:r>
              <a:rPr lang="en-US" dirty="0"/>
              <a:t>sustainable energy for all a reality by </a:t>
            </a:r>
            <a:r>
              <a:rPr lang="en-US" dirty="0" smtClean="0"/>
              <a:t>2030 by working in partnership.</a:t>
            </a:r>
            <a:endParaRPr lang="en-US" b="1" dirty="0"/>
          </a:p>
        </p:txBody>
      </p:sp>
      <p:pic>
        <p:nvPicPr>
          <p:cNvPr id="1026" name="Picture 2" descr="http://lcedn.com/wp-content/uploads/2013/10/Sustainable-Energ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09800"/>
            <a:ext cx="4267200" cy="280035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bwMode="auto">
          <a:xfrm>
            <a:off x="76200" y="6497479"/>
            <a:ext cx="2895600" cy="276999"/>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dirty="0" smtClean="0">
                <a:solidFill>
                  <a:prstClr val="black"/>
                </a:solidFill>
              </a:rPr>
              <a:t>Source </a:t>
            </a:r>
            <a:r>
              <a:rPr lang="en-US" dirty="0">
                <a:solidFill>
                  <a:prstClr val="black"/>
                </a:solidFill>
              </a:rPr>
              <a:t>: </a:t>
            </a:r>
            <a:r>
              <a:rPr lang="en-US" dirty="0" smtClean="0">
                <a:solidFill>
                  <a:prstClr val="black"/>
                </a:solidFill>
              </a:rPr>
              <a:t>ttp</a:t>
            </a:r>
            <a:r>
              <a:rPr lang="en-US" dirty="0">
                <a:solidFill>
                  <a:prstClr val="black"/>
                </a:solidFill>
              </a:rPr>
              <a:t>://www.se4all.org/</a:t>
            </a:r>
          </a:p>
        </p:txBody>
      </p:sp>
    </p:spTree>
    <p:extLst>
      <p:ext uri="{BB962C8B-B14F-4D97-AF65-F5344CB8AC3E}">
        <p14:creationId xmlns:p14="http://schemas.microsoft.com/office/powerpoint/2010/main" val="6373446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Co-benefits and adverse side effects</a:t>
            </a:r>
            <a:endParaRPr lang="en-US" dirty="0"/>
          </a:p>
        </p:txBody>
      </p:sp>
      <p:sp>
        <p:nvSpPr>
          <p:cNvPr id="3" name="Content Placeholder 2"/>
          <p:cNvSpPr>
            <a:spLocks noGrp="1"/>
          </p:cNvSpPr>
          <p:nvPr>
            <p:ph sz="quarter" idx="12"/>
          </p:nvPr>
        </p:nvSpPr>
        <p:spPr/>
        <p:txBody>
          <a:bodyPr/>
          <a:lstStyle/>
          <a:p>
            <a:r>
              <a:rPr lang="en-US" dirty="0" smtClean="0"/>
              <a:t>There is an increased focus on policies designed to integrate multiple objectives, increase co-benefits and reduce adverse side-effects.</a:t>
            </a:r>
            <a:endParaRPr lang="en-US" dirty="0"/>
          </a:p>
        </p:txBody>
      </p:sp>
      <p:sp>
        <p:nvSpPr>
          <p:cNvPr id="4" name="Content Placeholder 3"/>
          <p:cNvSpPr>
            <a:spLocks noGrp="1"/>
          </p:cNvSpPr>
          <p:nvPr>
            <p:ph idx="1"/>
          </p:nvPr>
        </p:nvSpPr>
        <p:spPr>
          <a:xfrm>
            <a:off x="304800" y="1905000"/>
            <a:ext cx="8458200" cy="4449763"/>
          </a:xfrm>
        </p:spPr>
        <p:txBody>
          <a:bodyPr>
            <a:normAutofit/>
          </a:bodyPr>
          <a:lstStyle/>
          <a:p>
            <a:pPr>
              <a:spcBef>
                <a:spcPts val="0"/>
              </a:spcBef>
            </a:pPr>
            <a:r>
              <a:rPr lang="en-US" sz="2800" dirty="0" smtClean="0">
                <a:solidFill>
                  <a:prstClr val="black"/>
                </a:solidFill>
              </a:rPr>
              <a:t>The intersections of mitigation and adaptation with other societal goals, if well managed, can strengthen the basis for undertaking climate action: </a:t>
            </a:r>
          </a:p>
          <a:p>
            <a:pPr>
              <a:spcBef>
                <a:spcPts val="0"/>
              </a:spcBef>
              <a:buFont typeface="Arial" pitchFamily="34" charset="0"/>
              <a:buChar char="•"/>
            </a:pPr>
            <a:r>
              <a:rPr lang="en-US" sz="2800" dirty="0" smtClean="0">
                <a:solidFill>
                  <a:prstClr val="black"/>
                </a:solidFill>
              </a:rPr>
              <a:t> Improved energy efficiency and security</a:t>
            </a:r>
          </a:p>
          <a:p>
            <a:pPr>
              <a:spcBef>
                <a:spcPts val="0"/>
              </a:spcBef>
              <a:buFont typeface="Arial" pitchFamily="34" charset="0"/>
              <a:buChar char="•"/>
            </a:pPr>
            <a:r>
              <a:rPr lang="en-US" sz="2800" dirty="0" smtClean="0">
                <a:solidFill>
                  <a:prstClr val="black"/>
                </a:solidFill>
              </a:rPr>
              <a:t> Cleaner energy sources</a:t>
            </a:r>
          </a:p>
          <a:p>
            <a:pPr>
              <a:spcBef>
                <a:spcPts val="0"/>
              </a:spcBef>
              <a:buFont typeface="Arial" pitchFamily="34" charset="0"/>
              <a:buChar char="•"/>
            </a:pPr>
            <a:r>
              <a:rPr lang="en-US" sz="2800" dirty="0" smtClean="0">
                <a:solidFill>
                  <a:prstClr val="black"/>
                </a:solidFill>
              </a:rPr>
              <a:t> Air quality and human health</a:t>
            </a:r>
          </a:p>
          <a:p>
            <a:pPr>
              <a:spcBef>
                <a:spcPts val="0"/>
              </a:spcBef>
              <a:buFont typeface="Arial" pitchFamily="34" charset="0"/>
              <a:buChar char="•"/>
            </a:pPr>
            <a:r>
              <a:rPr lang="en-US" sz="2800" dirty="0" smtClean="0">
                <a:solidFill>
                  <a:prstClr val="black"/>
                </a:solidFill>
              </a:rPr>
              <a:t> Reduced energy and water consumption in urban areas</a:t>
            </a:r>
          </a:p>
          <a:p>
            <a:pPr>
              <a:spcBef>
                <a:spcPts val="0"/>
              </a:spcBef>
              <a:buFont typeface="Arial" pitchFamily="34" charset="0"/>
              <a:buChar char="•"/>
            </a:pPr>
            <a:r>
              <a:rPr lang="en-US" sz="2800" dirty="0" smtClean="0">
                <a:solidFill>
                  <a:prstClr val="black"/>
                </a:solidFill>
              </a:rPr>
              <a:t> Sustainable agriculture and forestry</a:t>
            </a:r>
          </a:p>
          <a:p>
            <a:pPr>
              <a:spcBef>
                <a:spcPts val="0"/>
              </a:spcBef>
              <a:buFont typeface="Arial" pitchFamily="34" charset="0"/>
              <a:buChar char="•"/>
            </a:pPr>
            <a:r>
              <a:rPr lang="en-US" sz="2800" dirty="0" smtClean="0">
                <a:solidFill>
                  <a:prstClr val="black"/>
                </a:solidFill>
              </a:rPr>
              <a:t> Protection of ecosystems for carbon storage</a:t>
            </a:r>
          </a:p>
          <a:p>
            <a:pPr>
              <a:spcBef>
                <a:spcPts val="0"/>
              </a:spcBef>
              <a:buFont typeface="Arial" pitchFamily="34" charset="0"/>
              <a:buChar char="•"/>
            </a:pPr>
            <a:endParaRPr lang="en-US" sz="2800" dirty="0" smtClean="0">
              <a:solidFill>
                <a:prstClr val="black"/>
              </a:solidFill>
            </a:endParaRPr>
          </a:p>
          <a:p>
            <a:pPr marL="285750" indent="-285750">
              <a:lnSpc>
                <a:spcPct val="80000"/>
              </a:lnSpc>
              <a:buFont typeface="Arial"/>
              <a:buChar char="•"/>
            </a:pPr>
            <a:endParaRPr lang="en-US" sz="2800" dirty="0" smtClean="0"/>
          </a:p>
          <a:p>
            <a:pPr marL="285750" indent="-285750">
              <a:lnSpc>
                <a:spcPct val="80000"/>
              </a:lnSpc>
              <a:buFont typeface="Arial"/>
              <a:buChar char="•"/>
            </a:pPr>
            <a:endParaRPr lang="en-US" sz="2800" dirty="0" smtClean="0"/>
          </a:p>
          <a:p>
            <a:pPr>
              <a:lnSpc>
                <a:spcPct val="80000"/>
              </a:lnSpc>
            </a:pPr>
            <a:endParaRPr lang="en-US" sz="2800" dirty="0"/>
          </a:p>
        </p:txBody>
      </p:sp>
      <p:sp>
        <p:nvSpPr>
          <p:cNvPr id="5"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22398475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Climate change and sustainable development</a:t>
            </a:r>
            <a:endParaRPr lang="en-US" dirty="0"/>
          </a:p>
        </p:txBody>
      </p:sp>
      <p:sp>
        <p:nvSpPr>
          <p:cNvPr id="3" name="Content Placeholder 2"/>
          <p:cNvSpPr>
            <a:spLocks noGrp="1"/>
          </p:cNvSpPr>
          <p:nvPr>
            <p:ph sz="quarter" idx="12"/>
          </p:nvPr>
        </p:nvSpPr>
        <p:spPr/>
        <p:txBody>
          <a:bodyPr/>
          <a:lstStyle/>
          <a:p>
            <a:r>
              <a:rPr lang="en-US" dirty="0"/>
              <a:t>Governing a transition toward an effective climate response and SD pathway </a:t>
            </a:r>
            <a:r>
              <a:rPr lang="en-US" dirty="0" smtClean="0"/>
              <a:t>is </a:t>
            </a:r>
            <a:r>
              <a:rPr lang="en-US" dirty="0"/>
              <a:t>a </a:t>
            </a:r>
            <a:r>
              <a:rPr lang="en-US" dirty="0" smtClean="0"/>
              <a:t>challenge</a:t>
            </a:r>
            <a:r>
              <a:rPr lang="en-US" b="0" dirty="0" smtClean="0"/>
              <a:t> </a:t>
            </a:r>
            <a:r>
              <a:rPr lang="en-US" dirty="0"/>
              <a:t>involving rethinking our relation </a:t>
            </a:r>
            <a:r>
              <a:rPr lang="en-US" dirty="0" smtClean="0"/>
              <a:t>to nature.</a:t>
            </a:r>
            <a:endParaRPr lang="en-US" dirty="0"/>
          </a:p>
        </p:txBody>
      </p:sp>
      <p:sp>
        <p:nvSpPr>
          <p:cNvPr id="5" name="Rectangle 4"/>
          <p:cNvSpPr/>
          <p:nvPr/>
        </p:nvSpPr>
        <p:spPr>
          <a:xfrm>
            <a:off x="5105400" y="1752601"/>
            <a:ext cx="3886200" cy="4801314"/>
          </a:xfrm>
          <a:prstGeom prst="rect">
            <a:avLst/>
          </a:prstGeom>
        </p:spPr>
        <p:txBody>
          <a:bodyPr wrap="square">
            <a:spAutoFit/>
          </a:bodyPr>
          <a:lstStyle/>
          <a:p>
            <a:pPr marL="285750" indent="-285750">
              <a:buFont typeface="Arial" pitchFamily="34" charset="0"/>
              <a:buChar char="•"/>
            </a:pPr>
            <a:r>
              <a:rPr lang="en-US" dirty="0" smtClean="0"/>
              <a:t>A </a:t>
            </a:r>
            <a:r>
              <a:rPr lang="en-US" dirty="0"/>
              <a:t>stable climate is one component of </a:t>
            </a:r>
            <a:r>
              <a:rPr lang="en-US" dirty="0" smtClean="0"/>
              <a:t>SD.</a:t>
            </a:r>
            <a:endParaRPr lang="en-US" dirty="0"/>
          </a:p>
          <a:p>
            <a:pPr marL="285750" indent="-285750">
              <a:buFont typeface="Arial" pitchFamily="34" charset="0"/>
              <a:buChar char="•"/>
            </a:pPr>
            <a:endParaRPr lang="en-US" dirty="0" smtClean="0"/>
          </a:p>
          <a:p>
            <a:pPr marL="285750" indent="-285750">
              <a:buFont typeface="Arial" pitchFamily="34" charset="0"/>
              <a:buChar char="•"/>
            </a:pPr>
            <a:r>
              <a:rPr lang="en-US" dirty="0" smtClean="0"/>
              <a:t>Limiting </a:t>
            </a:r>
            <a:r>
              <a:rPr lang="en-US" dirty="0"/>
              <a:t>the effects of climate change is necessary to achieve </a:t>
            </a:r>
            <a:r>
              <a:rPr lang="en-US" dirty="0" smtClean="0"/>
              <a:t>SD </a:t>
            </a:r>
            <a:r>
              <a:rPr lang="en-US" dirty="0"/>
              <a:t>and equity, including poverty eradication</a:t>
            </a:r>
            <a:r>
              <a:rPr lang="en-US" dirty="0" smtClean="0"/>
              <a:t>.</a:t>
            </a:r>
          </a:p>
          <a:p>
            <a:pPr marL="285750" indent="-285750">
              <a:buFont typeface="Arial" pitchFamily="34" charset="0"/>
              <a:buChar char="•"/>
            </a:pPr>
            <a:endParaRPr lang="en-US" dirty="0"/>
          </a:p>
          <a:p>
            <a:pPr marL="285750" indent="-285750">
              <a:buFont typeface="Arial" pitchFamily="34" charset="0"/>
              <a:buChar char="•"/>
            </a:pPr>
            <a:r>
              <a:rPr lang="en-US" dirty="0" smtClean="0"/>
              <a:t>Designing </a:t>
            </a:r>
            <a:r>
              <a:rPr lang="en-US" dirty="0"/>
              <a:t>an effective climate policy involves “mainstreaming” climate in the design of SD </a:t>
            </a:r>
            <a:r>
              <a:rPr lang="en-US" dirty="0" smtClean="0"/>
              <a:t>strategies.</a:t>
            </a:r>
            <a:endParaRPr lang="en-US" dirty="0"/>
          </a:p>
          <a:p>
            <a:pPr marL="285750" indent="-285750">
              <a:buFont typeface="Arial" pitchFamily="34" charset="0"/>
              <a:buChar char="•"/>
            </a:pPr>
            <a:endParaRPr lang="en-US" dirty="0"/>
          </a:p>
          <a:p>
            <a:pPr marL="285750" indent="-285750">
              <a:buFont typeface="Arial" pitchFamily="34" charset="0"/>
              <a:buChar char="•"/>
            </a:pPr>
            <a:r>
              <a:rPr lang="en-US" dirty="0"/>
              <a:t>Options for equitable burden-sharing can reduce the potential for the costs </a:t>
            </a:r>
            <a:r>
              <a:rPr lang="en-US" dirty="0" smtClean="0"/>
              <a:t>of climate </a:t>
            </a:r>
            <a:r>
              <a:rPr lang="en-US" dirty="0"/>
              <a:t>action to constrain </a:t>
            </a:r>
            <a:r>
              <a:rPr lang="en-US" dirty="0" smtClean="0"/>
              <a:t>development.</a:t>
            </a:r>
          </a:p>
          <a:p>
            <a:pPr marL="285750" indent="-285750">
              <a:buFont typeface="Arial" pitchFamily="34" charset="0"/>
              <a:buChar char="•"/>
            </a:pPr>
            <a:endParaRPr lang="en-US" dirty="0"/>
          </a:p>
        </p:txBody>
      </p:sp>
      <p:pic>
        <p:nvPicPr>
          <p:cNvPr id="6"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1928"/>
          <a:stretch/>
        </p:blipFill>
        <p:spPr bwMode="auto">
          <a:xfrm>
            <a:off x="0" y="1905000"/>
            <a:ext cx="5085497" cy="3976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37551462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7029" y="6428924"/>
            <a:ext cx="8839200" cy="277813"/>
          </a:xfrm>
          <a:prstGeom prst="rect">
            <a:avLst/>
          </a:prstGeom>
          <a:noFill/>
          <a:ln>
            <a:noFill/>
          </a:ln>
          <a:extLst/>
        </p:spPr>
        <p:txBody>
          <a:bodyPr anchor="ctr">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2pPr>
            <a:lvl3pPr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3pPr>
            <a:lvl4pPr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4pPr>
            <a:lvl5pPr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5pPr>
            <a:lvl6pPr marL="457200"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6pPr>
            <a:lvl7pPr marL="914400"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7pPr>
            <a:lvl8pPr marL="1371600"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8pPr>
            <a:lvl9pPr marL="1828800" algn="ctr" rtl="0" eaLnBrk="1" fontAlgn="base" hangingPunct="1">
              <a:spcBef>
                <a:spcPct val="0"/>
              </a:spcBef>
              <a:spcAft>
                <a:spcPct val="0"/>
              </a:spcAft>
              <a:defRPr sz="4400">
                <a:solidFill>
                  <a:schemeClr val="tx2"/>
                </a:solidFill>
                <a:latin typeface="Arial" pitchFamily="34" charset="0"/>
                <a:ea typeface="ＭＳ Ｐゴシック"/>
                <a:cs typeface="ＭＳ Ｐゴシック"/>
              </a:defRPr>
            </a:lvl9pPr>
          </a:lstStyle>
          <a:p>
            <a:pPr algn="l">
              <a:defRPr/>
            </a:pPr>
            <a:r>
              <a:rPr lang="en-US" sz="1200" dirty="0" smtClean="0">
                <a:solidFill>
                  <a:schemeClr val="tx1">
                    <a:lumMod val="50000"/>
                    <a:lumOff val="50000"/>
                  </a:schemeClr>
                </a:solidFill>
                <a:latin typeface="45 Helvetica Light" pitchFamily="-87" charset="0"/>
              </a:rPr>
              <a:t>Source : IPCC</a:t>
            </a:r>
            <a:endParaRPr lang="en-US" sz="1200" dirty="0">
              <a:solidFill>
                <a:schemeClr val="tx1">
                  <a:lumMod val="50000"/>
                  <a:lumOff val="50000"/>
                </a:schemeClr>
              </a:solidFill>
              <a:latin typeface="45 Helvetica Light" pitchFamily="-87" charset="0"/>
            </a:endParaRPr>
          </a:p>
        </p:txBody>
      </p:sp>
      <p:sp>
        <p:nvSpPr>
          <p:cNvPr id="7" name="Rectangle 6"/>
          <p:cNvSpPr/>
          <p:nvPr/>
        </p:nvSpPr>
        <p:spPr>
          <a:xfrm>
            <a:off x="0" y="6770904"/>
            <a:ext cx="9144000" cy="914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65682"/>
            <a:ext cx="9144000" cy="914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
            <a:ext cx="9144000" cy="9906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535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p:cNvSpPr>
            <a:spLocks noGrp="1"/>
          </p:cNvSpPr>
          <p:nvPr>
            <p:ph type="title" idx="4294967295"/>
          </p:nvPr>
        </p:nvSpPr>
        <p:spPr>
          <a:xfrm>
            <a:off x="0" y="6027003"/>
            <a:ext cx="8800795" cy="830997"/>
          </a:xfrm>
          <a:noFill/>
          <a:ln w="9525">
            <a:noFill/>
            <a:miter lim="800000"/>
            <a:headEnd/>
            <a:tailEnd/>
          </a:ln>
          <a:extLst/>
        </p:spPr>
        <p:txBody>
          <a:bodyPr vert="horz" wrap="square" lIns="45720" tIns="45720" rIns="45720" bIns="45720" numCol="1" anchor="t" anchorCtr="0" compatLnSpc="1">
            <a:prstTxWarp prst="textNoShape">
              <a:avLst/>
            </a:prstTxWarp>
            <a:spAutoFit/>
          </a:bodyPr>
          <a:lstStyle/>
          <a:p>
            <a:pPr algn="l"/>
            <a:r>
              <a:rPr lang="en-US" sz="2400" b="1" dirty="0" err="1" smtClean="0">
                <a:solidFill>
                  <a:srgbClr val="FEFE6E"/>
                </a:solidFill>
                <a:latin typeface="Helvetica" pitchFamily="34" charset="0"/>
              </a:rPr>
              <a:t>LaB</a:t>
            </a:r>
            <a:r>
              <a:rPr lang="en-US" sz="2400" b="1" dirty="0" err="1">
                <a:solidFill>
                  <a:srgbClr val="FEFE6E"/>
                </a:solidFill>
                <a:latin typeface="Helvetica" pitchFamily="34" charset="0"/>
              </a:rPr>
              <a:t>L</a:t>
            </a:r>
            <a:r>
              <a:rPr lang="en-US" sz="2400" b="1" dirty="0" smtClean="0">
                <a:solidFill>
                  <a:srgbClr val="FEFE6E"/>
                </a:solidFill>
                <a:latin typeface="Helvetica" pitchFamily="34" charset="0"/>
              </a:rPr>
              <a:t> </a:t>
            </a:r>
            <a:br>
              <a:rPr lang="en-US" sz="2400" b="1" dirty="0" smtClean="0">
                <a:solidFill>
                  <a:srgbClr val="FEFE6E"/>
                </a:solidFill>
                <a:latin typeface="Helvetica" pitchFamily="34" charset="0"/>
              </a:rPr>
            </a:br>
            <a:r>
              <a:rPr lang="en-US" sz="2400" b="1" dirty="0" smtClean="0">
                <a:solidFill>
                  <a:srgbClr val="FEFE6E"/>
                </a:solidFill>
                <a:latin typeface="Helvetica" pitchFamily="34" charset="0"/>
              </a:rPr>
              <a:t>LIGHTING </a:t>
            </a:r>
            <a:r>
              <a:rPr lang="en-US" sz="2400" b="1" dirty="0">
                <a:solidFill>
                  <a:srgbClr val="FEFE6E"/>
                </a:solidFill>
                <a:latin typeface="Helvetica" pitchFamily="34" charset="0"/>
              </a:rPr>
              <a:t>A BILLION LIVES </a:t>
            </a:r>
          </a:p>
        </p:txBody>
      </p:sp>
    </p:spTree>
    <p:extLst>
      <p:ext uri="{BB962C8B-B14F-4D97-AF65-F5344CB8AC3E}">
        <p14:creationId xmlns:p14="http://schemas.microsoft.com/office/powerpoint/2010/main" val="19405707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normAutofit/>
          </a:bodyPr>
          <a:lstStyle/>
          <a:p>
            <a:pPr>
              <a:spcAft>
                <a:spcPts val="1200"/>
              </a:spcAft>
              <a:buClr>
                <a:schemeClr val="bg1"/>
              </a:buClr>
            </a:pPr>
            <a:endParaRPr lang="en-US" sz="1800" i="0" dirty="0" smtClean="0">
              <a:latin typeface="+mj-lt"/>
            </a:endParaRPr>
          </a:p>
          <a:p>
            <a:pPr>
              <a:spcAft>
                <a:spcPts val="1200"/>
              </a:spcAft>
              <a:buClr>
                <a:schemeClr val="bg1"/>
              </a:buClr>
            </a:pPr>
            <a:r>
              <a:rPr lang="en-US" sz="1800" i="0" dirty="0" smtClean="0">
                <a:latin typeface="+mj-lt"/>
              </a:rPr>
              <a:t>1.3 </a:t>
            </a:r>
            <a:r>
              <a:rPr lang="en-US" sz="1800" i="0" dirty="0">
                <a:latin typeface="+mj-lt"/>
              </a:rPr>
              <a:t>billion people lack access to electricity </a:t>
            </a:r>
          </a:p>
          <a:p>
            <a:pPr>
              <a:spcAft>
                <a:spcPts val="1200"/>
              </a:spcAft>
              <a:buClr>
                <a:schemeClr val="bg1"/>
              </a:buClr>
            </a:pPr>
            <a:r>
              <a:rPr lang="en-US" sz="1800" i="0" dirty="0" smtClean="0">
                <a:latin typeface="+mj-lt"/>
              </a:rPr>
              <a:t>360 million </a:t>
            </a:r>
            <a:r>
              <a:rPr lang="en-US" sz="1800" i="0" dirty="0">
                <a:latin typeface="+mj-lt"/>
              </a:rPr>
              <a:t>live in India</a:t>
            </a:r>
          </a:p>
          <a:p>
            <a:pPr>
              <a:spcAft>
                <a:spcPts val="1200"/>
              </a:spcAft>
              <a:buClr>
                <a:schemeClr val="bg1"/>
              </a:buClr>
            </a:pPr>
            <a:r>
              <a:rPr lang="en-US" sz="1800" i="0" dirty="0" smtClean="0">
                <a:latin typeface="+mj-lt"/>
              </a:rPr>
              <a:t>2.2 billion </a:t>
            </a:r>
            <a:r>
              <a:rPr lang="en-US" sz="1800" i="0" dirty="0" err="1" smtClean="0">
                <a:latin typeface="+mj-lt"/>
              </a:rPr>
              <a:t>litres</a:t>
            </a:r>
            <a:r>
              <a:rPr lang="en-US" sz="1800" i="0" dirty="0" smtClean="0">
                <a:latin typeface="+mj-lt"/>
              </a:rPr>
              <a:t> of kerosene burnt each year for lighting</a:t>
            </a:r>
          </a:p>
          <a:p>
            <a:pPr>
              <a:spcAft>
                <a:spcPts val="1200"/>
              </a:spcAft>
              <a:buClr>
                <a:schemeClr val="bg1"/>
              </a:buClr>
            </a:pPr>
            <a:r>
              <a:rPr lang="en-US" sz="1800" i="0" dirty="0" smtClean="0">
                <a:latin typeface="+mj-lt"/>
              </a:rPr>
              <a:t>About 5.5 </a:t>
            </a:r>
            <a:r>
              <a:rPr lang="en-US" sz="1800" i="0" dirty="0" err="1" smtClean="0">
                <a:latin typeface="+mj-lt"/>
              </a:rPr>
              <a:t>tonnes</a:t>
            </a:r>
            <a:r>
              <a:rPr lang="en-US" sz="1800" i="0" dirty="0" smtClean="0">
                <a:latin typeface="+mj-lt"/>
              </a:rPr>
              <a:t> CO2 emitted to the atmosphere by burning kerosene for this</a:t>
            </a:r>
            <a:endParaRPr lang="en-US" sz="1800" i="0" dirty="0">
              <a:latin typeface="+mj-lt"/>
            </a:endParaRPr>
          </a:p>
          <a:p>
            <a:endParaRPr lang="en-US" dirty="0"/>
          </a:p>
        </p:txBody>
      </p:sp>
      <p:sp>
        <p:nvSpPr>
          <p:cNvPr id="5" name="Rectangle 4"/>
          <p:cNvSpPr/>
          <p:nvPr/>
        </p:nvSpPr>
        <p:spPr>
          <a:xfrm>
            <a:off x="34118" y="7793"/>
            <a:ext cx="9109881" cy="369332"/>
          </a:xfrm>
          <a:prstGeom prst="rect">
            <a:avLst/>
          </a:prstGeom>
        </p:spPr>
        <p:txBody>
          <a:bodyPr wrap="square">
            <a:spAutoFit/>
          </a:bodyPr>
          <a:lstStyle/>
          <a:p>
            <a:pPr algn="ctr"/>
            <a:r>
              <a:rPr lang="en-US" b="1" dirty="0">
                <a:solidFill>
                  <a:schemeClr val="bg1"/>
                </a:solidFill>
                <a:latin typeface="Helvetica" pitchFamily="34" charset="0"/>
              </a:rPr>
              <a:t>We commit to enable a billion lives to access light from solar technologies </a:t>
            </a:r>
          </a:p>
        </p:txBody>
      </p:sp>
      <p:sp>
        <p:nvSpPr>
          <p:cNvPr id="6"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t>Source</a:t>
            </a:r>
            <a:r>
              <a:rPr lang="en-US" sz="1100" dirty="0">
                <a:solidFill>
                  <a:schemeClr val="bg1"/>
                </a:solidFill>
              </a:rPr>
              <a:t> : </a:t>
            </a:r>
            <a:r>
              <a:rPr lang="en-US" sz="1100" dirty="0" smtClean="0">
                <a:solidFill>
                  <a:schemeClr val="bg1"/>
                </a:solidFill>
              </a:rPr>
              <a:t>TERI</a:t>
            </a:r>
            <a:endParaRPr lang="en-US" sz="1100" dirty="0">
              <a:solidFill>
                <a:schemeClr val="bg1"/>
              </a:solidFill>
            </a:endParaRPr>
          </a:p>
        </p:txBody>
      </p:sp>
    </p:spTree>
    <p:extLst>
      <p:ext uri="{BB962C8B-B14F-4D97-AF65-F5344CB8AC3E}">
        <p14:creationId xmlns:p14="http://schemas.microsoft.com/office/powerpoint/2010/main" val="35058591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Lighting a Billion Lives</a:t>
            </a:r>
            <a:endParaRPr lang="en-US" dirty="0"/>
          </a:p>
        </p:txBody>
      </p:sp>
      <p:sp>
        <p:nvSpPr>
          <p:cNvPr id="3" name="Content Placeholder 2"/>
          <p:cNvSpPr>
            <a:spLocks noGrp="1"/>
          </p:cNvSpPr>
          <p:nvPr>
            <p:ph sz="quarter" idx="12"/>
          </p:nvPr>
        </p:nvSpPr>
        <p:spPr/>
        <p:txBody>
          <a:bodyPr/>
          <a:lstStyle/>
          <a:p>
            <a:r>
              <a:rPr lang="en-US" dirty="0" err="1">
                <a:solidFill>
                  <a:schemeClr val="bg1"/>
                </a:solidFill>
              </a:rPr>
              <a:t>Gobindarampur</a:t>
            </a:r>
            <a:r>
              <a:rPr lang="en-US" dirty="0">
                <a:solidFill>
                  <a:schemeClr val="bg1"/>
                </a:solidFill>
              </a:rPr>
              <a:t>: a village benefiting from the campaign</a:t>
            </a:r>
          </a:p>
          <a:p>
            <a:endParaRPr lang="en-US" dirty="0"/>
          </a:p>
        </p:txBody>
      </p:sp>
      <p:sp>
        <p:nvSpPr>
          <p:cNvPr id="19" name="Rounded Rectangle 18"/>
          <p:cNvSpPr/>
          <p:nvPr/>
        </p:nvSpPr>
        <p:spPr>
          <a:xfrm>
            <a:off x="512824" y="1840005"/>
            <a:ext cx="3733800" cy="2209800"/>
          </a:xfrm>
          <a:prstGeom prst="roundRect">
            <a:avLst>
              <a:gd name="adj" fmla="val 4892"/>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tx1"/>
              </a:solidFill>
              <a:latin typeface="Helvetica" pitchFamily="34" charset="0"/>
            </a:endParaRPr>
          </a:p>
        </p:txBody>
      </p:sp>
      <p:pic>
        <p:nvPicPr>
          <p:cNvPr id="20" name="Picture 9" descr="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0729" y="1950603"/>
            <a:ext cx="1465178" cy="12341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96532" y="1950604"/>
            <a:ext cx="1542372" cy="123410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667394" y="3328146"/>
            <a:ext cx="3350700" cy="553998"/>
          </a:xfrm>
          <a:prstGeom prst="rect">
            <a:avLst/>
          </a:prstGeom>
          <a:noFill/>
        </p:spPr>
        <p:txBody>
          <a:bodyPr wrap="square" rtlCol="0">
            <a:spAutoFit/>
          </a:bodyPr>
          <a:lstStyle/>
          <a:p>
            <a:pPr algn="ctr">
              <a:spcAft>
                <a:spcPts val="1200"/>
              </a:spcAft>
              <a:buClr>
                <a:schemeClr val="tx2">
                  <a:lumMod val="50000"/>
                </a:schemeClr>
              </a:buClr>
            </a:pPr>
            <a:r>
              <a:rPr lang="en-US" sz="1500" dirty="0" err="1">
                <a:latin typeface="Helvetica" pitchFamily="34" charset="0"/>
              </a:rPr>
              <a:t>Bani</a:t>
            </a:r>
            <a:r>
              <a:rPr lang="en-US" sz="1500" dirty="0">
                <a:latin typeface="Helvetica" pitchFamily="34" charset="0"/>
              </a:rPr>
              <a:t> and her friends run and maintain the charging station</a:t>
            </a:r>
          </a:p>
        </p:txBody>
      </p:sp>
      <p:sp>
        <p:nvSpPr>
          <p:cNvPr id="23" name="Rounded Rectangle 22"/>
          <p:cNvSpPr/>
          <p:nvPr/>
        </p:nvSpPr>
        <p:spPr>
          <a:xfrm>
            <a:off x="4780024" y="1840005"/>
            <a:ext cx="3733800" cy="4648200"/>
          </a:xfrm>
          <a:prstGeom prst="roundRect">
            <a:avLst>
              <a:gd name="adj" fmla="val 4892"/>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tx1"/>
              </a:solidFill>
              <a:latin typeface="Helvetica" pitchFamily="34" charset="0"/>
            </a:endParaRPr>
          </a:p>
        </p:txBody>
      </p:sp>
      <p:sp>
        <p:nvSpPr>
          <p:cNvPr id="24" name="TextBox 23"/>
          <p:cNvSpPr txBox="1"/>
          <p:nvPr/>
        </p:nvSpPr>
        <p:spPr>
          <a:xfrm>
            <a:off x="4827017" y="5564841"/>
            <a:ext cx="3520959" cy="784830"/>
          </a:xfrm>
          <a:prstGeom prst="rect">
            <a:avLst/>
          </a:prstGeom>
          <a:noFill/>
        </p:spPr>
        <p:txBody>
          <a:bodyPr wrap="square" rtlCol="0">
            <a:spAutoFit/>
          </a:bodyPr>
          <a:lstStyle/>
          <a:p>
            <a:pPr algn="ctr">
              <a:spcAft>
                <a:spcPts val="1200"/>
              </a:spcAft>
              <a:buClr>
                <a:schemeClr val="tx2">
                  <a:lumMod val="50000"/>
                </a:schemeClr>
              </a:buClr>
            </a:pPr>
            <a:r>
              <a:rPr lang="en-US" sz="1500" dirty="0">
                <a:latin typeface="Helvetica" pitchFamily="34" charset="0"/>
              </a:rPr>
              <a:t>Solar lanterns are used in livelihood activities such as betel leaf cultivation, coaching </a:t>
            </a:r>
            <a:r>
              <a:rPr lang="en-US" sz="1500" dirty="0" err="1">
                <a:latin typeface="Helvetica" pitchFamily="34" charset="0"/>
              </a:rPr>
              <a:t>centres</a:t>
            </a:r>
            <a:r>
              <a:rPr lang="en-US" sz="1500" dirty="0">
                <a:latin typeface="Helvetica" pitchFamily="34" charset="0"/>
              </a:rPr>
              <a:t>, and shops</a:t>
            </a:r>
          </a:p>
        </p:txBody>
      </p:sp>
      <p:sp>
        <p:nvSpPr>
          <p:cNvPr id="25" name="Rounded Rectangle 24"/>
          <p:cNvSpPr/>
          <p:nvPr/>
        </p:nvSpPr>
        <p:spPr>
          <a:xfrm>
            <a:off x="512824" y="4278405"/>
            <a:ext cx="3733800" cy="2209800"/>
          </a:xfrm>
          <a:prstGeom prst="roundRect">
            <a:avLst>
              <a:gd name="adj" fmla="val 4892"/>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tx1"/>
              </a:solidFill>
              <a:latin typeface="Helvetica" pitchFamily="34" charset="0"/>
            </a:endParaRPr>
          </a:p>
        </p:txBody>
      </p:sp>
      <p:sp>
        <p:nvSpPr>
          <p:cNvPr id="26" name="TextBox 25"/>
          <p:cNvSpPr txBox="1"/>
          <p:nvPr/>
        </p:nvSpPr>
        <p:spPr>
          <a:xfrm>
            <a:off x="667394" y="5766546"/>
            <a:ext cx="3350700" cy="553998"/>
          </a:xfrm>
          <a:prstGeom prst="rect">
            <a:avLst/>
          </a:prstGeom>
          <a:noFill/>
        </p:spPr>
        <p:txBody>
          <a:bodyPr wrap="square" rtlCol="0">
            <a:spAutoFit/>
          </a:bodyPr>
          <a:lstStyle/>
          <a:p>
            <a:pPr algn="ctr">
              <a:spcAft>
                <a:spcPts val="1200"/>
              </a:spcAft>
              <a:buClr>
                <a:schemeClr val="tx2">
                  <a:lumMod val="50000"/>
                </a:schemeClr>
              </a:buClr>
            </a:pPr>
            <a:r>
              <a:rPr lang="en-US" sz="1500" dirty="0">
                <a:latin typeface="Helvetica" pitchFamily="34" charset="0"/>
              </a:rPr>
              <a:t>Solar lanterns have helped families in their daily  </a:t>
            </a:r>
            <a:r>
              <a:rPr lang="en-US" sz="1500" dirty="0" smtClean="0">
                <a:latin typeface="Helvetica" pitchFamily="34" charset="0"/>
              </a:rPr>
              <a:t>activities</a:t>
            </a:r>
            <a:endParaRPr lang="en-US" sz="1500" dirty="0">
              <a:latin typeface="Helvetica" pitchFamily="34" charset="0"/>
            </a:endParaRPr>
          </a:p>
        </p:txBody>
      </p:sp>
      <p:pic>
        <p:nvPicPr>
          <p:cNvPr id="27" name="Picture 11" descr="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0729" y="4389004"/>
            <a:ext cx="1512842" cy="123410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2" descr="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46959" y="4389004"/>
            <a:ext cx="1499347" cy="12362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6" descr="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34594" y="2054317"/>
            <a:ext cx="1521830" cy="14134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 descr="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02755" y="2054317"/>
            <a:ext cx="1606269" cy="139697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602755" y="4054340"/>
            <a:ext cx="1606269" cy="137344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7" descr="8"/>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934594" y="4049805"/>
            <a:ext cx="1521830" cy="142860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2"/>
          <p:cNvSpPr txBox="1">
            <a:spLocks noChangeArrowheads="1"/>
          </p:cNvSpPr>
          <p:nvPr/>
        </p:nvSpPr>
        <p:spPr bwMode="auto">
          <a:xfrm>
            <a:off x="76200" y="6498594"/>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TERI</a:t>
            </a:r>
            <a:endParaRPr lang="en-US" sz="1100" dirty="0">
              <a:solidFill>
                <a:prstClr val="black"/>
              </a:solidFill>
            </a:endParaRPr>
          </a:p>
        </p:txBody>
      </p:sp>
    </p:spTree>
    <p:extLst>
      <p:ext uri="{BB962C8B-B14F-4D97-AF65-F5344CB8AC3E}">
        <p14:creationId xmlns:p14="http://schemas.microsoft.com/office/powerpoint/2010/main" val="14145345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04800" y="304800"/>
            <a:ext cx="7162800" cy="4495800"/>
          </a:xfrm>
          <a:prstGeom prst="rect">
            <a:avLst/>
          </a:prstGeom>
          <a:solidFill>
            <a:srgbClr val="404040">
              <a:alpha val="8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pic>
        <p:nvPicPr>
          <p:cNvPr id="36866" name="Picture 2" descr="D:\Bharat Motwani\IPCC\Images\Templates\Gandhi _001 copy.jpg"/>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9753600" y="1524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p:cNvSpPr txBox="1">
            <a:spLocks noChangeArrowheads="1"/>
          </p:cNvSpPr>
          <p:nvPr/>
        </p:nvSpPr>
        <p:spPr bwMode="auto">
          <a:xfrm>
            <a:off x="457200" y="533400"/>
            <a:ext cx="66294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defRPr/>
            </a:pPr>
            <a:r>
              <a:rPr lang="en-US" sz="2800" i="1" dirty="0">
                <a:solidFill>
                  <a:srgbClr val="FFFFFF"/>
                </a:solidFill>
                <a:latin typeface="Calibri"/>
                <a:cs typeface="Calibri"/>
              </a:rPr>
              <a:t>“A technological society has two choices. First it can wait until catastrophic failures expose systemic deficiencies, distortion and self-deceptions…</a:t>
            </a:r>
          </a:p>
          <a:p>
            <a:pPr eaLnBrk="1" fontAlgn="base" hangingPunct="1">
              <a:spcBef>
                <a:spcPct val="0"/>
              </a:spcBef>
              <a:spcAft>
                <a:spcPct val="0"/>
              </a:spcAft>
              <a:defRPr/>
            </a:pPr>
            <a:r>
              <a:rPr lang="en-US" sz="2800" i="1" dirty="0">
                <a:solidFill>
                  <a:srgbClr val="FFFFFF"/>
                </a:solidFill>
                <a:latin typeface="Calibri"/>
                <a:cs typeface="Calibri"/>
              </a:rPr>
              <a:t>Secondly, a culture can provide social checks and balances to correct for systemic distortion prior to catastrophic failures</a:t>
            </a:r>
            <a:r>
              <a:rPr lang="en-US" sz="2800" i="1" dirty="0" smtClean="0">
                <a:solidFill>
                  <a:srgbClr val="FFFFFF"/>
                </a:solidFill>
                <a:latin typeface="Calibri"/>
                <a:cs typeface="Calibri"/>
              </a:rPr>
              <a:t>.”</a:t>
            </a:r>
            <a:endParaRPr lang="en-US" sz="2800" i="1" dirty="0">
              <a:solidFill>
                <a:srgbClr val="FFFFFF"/>
              </a:solidFill>
              <a:latin typeface="Calibri"/>
              <a:cs typeface="Calibri"/>
            </a:endParaRPr>
          </a:p>
          <a:p>
            <a:pPr eaLnBrk="1" fontAlgn="base" hangingPunct="1">
              <a:spcBef>
                <a:spcPct val="0"/>
              </a:spcBef>
              <a:spcAft>
                <a:spcPct val="0"/>
              </a:spcAft>
              <a:defRPr/>
            </a:pPr>
            <a:endParaRPr lang="en-US" sz="2800" i="1" dirty="0">
              <a:solidFill>
                <a:srgbClr val="FFFFFF"/>
              </a:solidFill>
              <a:latin typeface="Calibri"/>
              <a:cs typeface="Calibri"/>
            </a:endParaRPr>
          </a:p>
          <a:p>
            <a:pPr eaLnBrk="1" fontAlgn="base" hangingPunct="1">
              <a:spcBef>
                <a:spcPct val="0"/>
              </a:spcBef>
              <a:spcAft>
                <a:spcPct val="0"/>
              </a:spcAft>
              <a:defRPr/>
            </a:pPr>
            <a:r>
              <a:rPr lang="en-US" sz="2800" i="1" dirty="0" smtClean="0">
                <a:solidFill>
                  <a:srgbClr val="FFFFFF"/>
                </a:solidFill>
                <a:latin typeface="Calibri"/>
                <a:cs typeface="Calibri"/>
              </a:rPr>
              <a:t>                     - Mahatma Gandhi</a:t>
            </a:r>
            <a:endParaRPr lang="en-US" sz="2800" i="1" dirty="0">
              <a:solidFill>
                <a:srgbClr val="FFFFFF"/>
              </a:solidFill>
              <a:latin typeface="Calibri"/>
              <a:cs typeface="Calibri"/>
            </a:endParaRPr>
          </a:p>
        </p:txBody>
      </p:sp>
      <p:sp>
        <p:nvSpPr>
          <p:cNvPr id="5" name="Rectangle 4"/>
          <p:cNvSpPr/>
          <p:nvPr/>
        </p:nvSpPr>
        <p:spPr>
          <a:xfrm>
            <a:off x="2667000" y="5181600"/>
            <a:ext cx="6324600" cy="1524000"/>
          </a:xfrm>
          <a:prstGeom prst="rect">
            <a:avLst/>
          </a:prstGeom>
          <a:solidFill>
            <a:srgbClr val="404040">
              <a:alpha val="8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i="1" dirty="0" smtClean="0">
                <a:solidFill>
                  <a:srgbClr val="FFFFFF"/>
                </a:solidFill>
                <a:cs typeface="Calibri"/>
              </a:rPr>
              <a:t>“Speed is irrelevant if you are going in the wrong direction”</a:t>
            </a:r>
          </a:p>
          <a:p>
            <a:pPr algn="ctr"/>
            <a:r>
              <a:rPr lang="en-US" sz="2800" i="1" dirty="0" smtClean="0">
                <a:solidFill>
                  <a:srgbClr val="FFFFFF"/>
                </a:solidFill>
              </a:rPr>
              <a:t>- Mahatma Gandhi</a:t>
            </a:r>
            <a:endParaRPr lang="en-US" sz="2800" dirty="0">
              <a:solidFill>
                <a:schemeClr val="bg1"/>
              </a:solidFill>
            </a:endParaRPr>
          </a:p>
        </p:txBody>
      </p:sp>
    </p:spTree>
    <p:extLst>
      <p:ext uri="{BB962C8B-B14F-4D97-AF65-F5344CB8AC3E}">
        <p14:creationId xmlns:p14="http://schemas.microsoft.com/office/powerpoint/2010/main" val="2089282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Sustainable Energy for All – the challenges</a:t>
            </a:r>
            <a:endParaRPr lang="en-US" dirty="0"/>
          </a:p>
        </p:txBody>
      </p:sp>
      <p:sp>
        <p:nvSpPr>
          <p:cNvPr id="3" name="Content Placeholder 2"/>
          <p:cNvSpPr>
            <a:spLocks noGrp="1"/>
          </p:cNvSpPr>
          <p:nvPr>
            <p:ph sz="quarter" idx="12"/>
          </p:nvPr>
        </p:nvSpPr>
        <p:spPr/>
        <p:txBody>
          <a:bodyPr/>
          <a:lstStyle/>
          <a:p>
            <a:r>
              <a:rPr lang="en-US" b="0" i="1" dirty="0" smtClean="0"/>
              <a:t>“Energy </a:t>
            </a:r>
            <a:r>
              <a:rPr lang="en-US" b="0" i="1" dirty="0"/>
              <a:t>is the golden thread that connects economic growth, increased social equity, and an environment that allows the world to </a:t>
            </a:r>
            <a:r>
              <a:rPr lang="en-US" b="0" i="1" dirty="0" smtClean="0"/>
              <a:t>thrive” </a:t>
            </a:r>
            <a:r>
              <a:rPr lang="en-US" b="0" dirty="0" smtClean="0"/>
              <a:t>~ UNSG Ban Ki Moon</a:t>
            </a:r>
            <a:endParaRPr lang="en-US" dirty="0"/>
          </a:p>
        </p:txBody>
      </p:sp>
      <p:sp>
        <p:nvSpPr>
          <p:cNvPr id="7" name="Rounded Rectangle 6"/>
          <p:cNvSpPr/>
          <p:nvPr/>
        </p:nvSpPr>
        <p:spPr>
          <a:xfrm>
            <a:off x="685800" y="2024418"/>
            <a:ext cx="3509749" cy="4038600"/>
          </a:xfrm>
          <a:prstGeom prst="roundRect">
            <a:avLst>
              <a:gd name="adj" fmla="val 0"/>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latin typeface="+mj-lt"/>
              </a:rPr>
              <a:t>Energy access</a:t>
            </a:r>
          </a:p>
          <a:p>
            <a:endParaRPr lang="en-US" dirty="0" smtClean="0">
              <a:solidFill>
                <a:schemeClr val="tx1"/>
              </a:solidFill>
              <a:latin typeface="+mj-lt"/>
            </a:endParaRPr>
          </a:p>
          <a:p>
            <a:pPr marL="285750" indent="-285750">
              <a:buFont typeface="Arial" pitchFamily="34" charset="0"/>
              <a:buChar char="•"/>
            </a:pPr>
            <a:r>
              <a:rPr lang="en-US" dirty="0" smtClean="0">
                <a:solidFill>
                  <a:schemeClr val="tx1"/>
                </a:solidFill>
                <a:latin typeface="+mj-lt"/>
              </a:rPr>
              <a:t>Nearly 1 in 5 on the planet lacks access to electricity</a:t>
            </a:r>
          </a:p>
          <a:p>
            <a:pPr marL="285750" indent="-285750">
              <a:buFont typeface="Arial" pitchFamily="34" charset="0"/>
              <a:buChar char="•"/>
            </a:pPr>
            <a:r>
              <a:rPr lang="en-US" dirty="0" smtClean="0">
                <a:solidFill>
                  <a:schemeClr val="tx1"/>
                </a:solidFill>
                <a:latin typeface="+mj-lt"/>
              </a:rPr>
              <a:t>Almost 3 billion people rely on wood, coal, charcoal or animal waste for cooking and heating</a:t>
            </a:r>
          </a:p>
          <a:p>
            <a:pPr marL="285750" indent="-285750">
              <a:buFont typeface="Arial" pitchFamily="34" charset="0"/>
              <a:buChar char="•"/>
            </a:pPr>
            <a:r>
              <a:rPr lang="en-US" dirty="0" smtClean="0">
                <a:solidFill>
                  <a:schemeClr val="tx1"/>
                </a:solidFill>
                <a:latin typeface="+mj-lt"/>
              </a:rPr>
              <a:t>This is a major barrier to eradicating poverty and building shared prosperity </a:t>
            </a:r>
            <a:endParaRPr lang="en-US" dirty="0">
              <a:solidFill>
                <a:schemeClr val="tx1"/>
              </a:solidFill>
              <a:latin typeface="+mj-lt"/>
            </a:endParaRPr>
          </a:p>
        </p:txBody>
      </p:sp>
      <p:sp>
        <p:nvSpPr>
          <p:cNvPr id="8" name="Rounded Rectangle 7"/>
          <p:cNvSpPr/>
          <p:nvPr/>
        </p:nvSpPr>
        <p:spPr>
          <a:xfrm>
            <a:off x="5065593" y="2024418"/>
            <a:ext cx="3509749" cy="4056797"/>
          </a:xfrm>
          <a:prstGeom prst="roundRect">
            <a:avLst>
              <a:gd name="adj" fmla="val 0"/>
            </a:avLst>
          </a:prstGeom>
          <a:solidFill>
            <a:schemeClr val="bg1">
              <a:lumMod val="85000"/>
            </a:schemeClr>
          </a:solidFill>
          <a:ln w="9525">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latin typeface="+mj-lt"/>
              </a:rPr>
              <a:t>Climate change</a:t>
            </a:r>
          </a:p>
          <a:p>
            <a:endParaRPr lang="en-US" dirty="0" smtClean="0">
              <a:solidFill>
                <a:schemeClr val="tx1"/>
              </a:solidFill>
              <a:latin typeface="+mj-lt"/>
            </a:endParaRPr>
          </a:p>
          <a:p>
            <a:pPr marL="285750" indent="-285750">
              <a:buFont typeface="Arial" pitchFamily="34" charset="0"/>
              <a:buChar char="•"/>
            </a:pPr>
            <a:r>
              <a:rPr lang="en-US" dirty="0" smtClean="0">
                <a:solidFill>
                  <a:schemeClr val="tx1"/>
                </a:solidFill>
                <a:latin typeface="+mj-lt"/>
              </a:rPr>
              <a:t>Where modern energy services are plentiful, the problem is: waste and pollution</a:t>
            </a:r>
          </a:p>
          <a:p>
            <a:pPr marL="285750" indent="-285750">
              <a:buFont typeface="Arial" pitchFamily="34" charset="0"/>
              <a:buChar char="•"/>
            </a:pPr>
            <a:r>
              <a:rPr lang="en-US" dirty="0" smtClean="0">
                <a:solidFill>
                  <a:schemeClr val="tx1"/>
                </a:solidFill>
                <a:latin typeface="+mj-lt"/>
              </a:rPr>
              <a:t>Anthropogenic emissions are contributing to climate change</a:t>
            </a:r>
          </a:p>
          <a:p>
            <a:pPr marL="285750" indent="-285750">
              <a:buFont typeface="Arial" pitchFamily="34" charset="0"/>
              <a:buChar char="•"/>
            </a:pPr>
            <a:r>
              <a:rPr lang="en-US" dirty="0" smtClean="0">
                <a:solidFill>
                  <a:schemeClr val="tx1"/>
                </a:solidFill>
                <a:latin typeface="+mj-lt"/>
              </a:rPr>
              <a:t>This has impacts on lives, communities, infrastructure, institutions and budgets </a:t>
            </a:r>
          </a:p>
          <a:p>
            <a:pPr marL="285750" indent="-285750">
              <a:buFont typeface="Arial" pitchFamily="34" charset="0"/>
              <a:buChar char="•"/>
            </a:pPr>
            <a:r>
              <a:rPr lang="en-US" dirty="0" smtClean="0">
                <a:solidFill>
                  <a:schemeClr val="tx1"/>
                </a:solidFill>
                <a:latin typeface="+mj-lt"/>
              </a:rPr>
              <a:t>Climate change impacts the poor first and worst</a:t>
            </a:r>
            <a:endParaRPr lang="en-US" dirty="0">
              <a:solidFill>
                <a:schemeClr val="tx1"/>
              </a:solidFill>
              <a:latin typeface="+mj-lt"/>
            </a:endParaRPr>
          </a:p>
        </p:txBody>
      </p:sp>
      <p:sp>
        <p:nvSpPr>
          <p:cNvPr id="9" name="Rectangle 2"/>
          <p:cNvSpPr txBox="1">
            <a:spLocks noChangeArrowheads="1"/>
          </p:cNvSpPr>
          <p:nvPr/>
        </p:nvSpPr>
        <p:spPr bwMode="auto">
          <a:xfrm>
            <a:off x="76200" y="6497479"/>
            <a:ext cx="2895600" cy="276999"/>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dirty="0" smtClean="0">
                <a:solidFill>
                  <a:prstClr val="black"/>
                </a:solidFill>
              </a:rPr>
              <a:t>Source </a:t>
            </a:r>
            <a:r>
              <a:rPr lang="en-US" dirty="0">
                <a:solidFill>
                  <a:prstClr val="black"/>
                </a:solidFill>
              </a:rPr>
              <a:t>: </a:t>
            </a:r>
            <a:r>
              <a:rPr lang="en-US" dirty="0" smtClean="0">
                <a:solidFill>
                  <a:prstClr val="black"/>
                </a:solidFill>
              </a:rPr>
              <a:t>ttp</a:t>
            </a:r>
            <a:r>
              <a:rPr lang="en-US" dirty="0">
                <a:solidFill>
                  <a:prstClr val="black"/>
                </a:solidFill>
              </a:rPr>
              <a:t>://www.se4all.org/</a:t>
            </a:r>
          </a:p>
        </p:txBody>
      </p:sp>
    </p:spTree>
    <p:extLst>
      <p:ext uri="{BB962C8B-B14F-4D97-AF65-F5344CB8AC3E}">
        <p14:creationId xmlns:p14="http://schemas.microsoft.com/office/powerpoint/2010/main" val="7212133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a:t>Sustainable Energy for All</a:t>
            </a:r>
          </a:p>
        </p:txBody>
      </p:sp>
      <p:sp>
        <p:nvSpPr>
          <p:cNvPr id="3" name="Content Placeholder 2"/>
          <p:cNvSpPr>
            <a:spLocks noGrp="1"/>
          </p:cNvSpPr>
          <p:nvPr>
            <p:ph sz="quarter" idx="12"/>
          </p:nvPr>
        </p:nvSpPr>
        <p:spPr/>
        <p:txBody>
          <a:bodyPr/>
          <a:lstStyle/>
          <a:p>
            <a:r>
              <a:rPr lang="en-US" dirty="0"/>
              <a:t>Achieving the three objectives together will maximize development benefits and help stabilize climate change over the long </a:t>
            </a:r>
            <a:r>
              <a:rPr lang="en-US" dirty="0" smtClean="0"/>
              <a:t>run. The objectives are complementary. </a:t>
            </a:r>
            <a:endParaRPr lang="en-US" dirty="0"/>
          </a:p>
        </p:txBody>
      </p:sp>
      <p:sp>
        <p:nvSpPr>
          <p:cNvPr id="5" name="TextBox 4"/>
          <p:cNvSpPr txBox="1"/>
          <p:nvPr/>
        </p:nvSpPr>
        <p:spPr>
          <a:xfrm>
            <a:off x="5410200" y="1981200"/>
            <a:ext cx="3761096" cy="3962400"/>
          </a:xfrm>
          <a:prstGeom prst="rect">
            <a:avLst/>
          </a:prstGeom>
          <a:noFill/>
        </p:spPr>
        <p:txBody>
          <a:bodyPr wrap="square" rtlCol="0">
            <a:spAutoFit/>
          </a:bodyPr>
          <a:lstStyle/>
          <a:p>
            <a:r>
              <a:rPr lang="en-US" dirty="0"/>
              <a:t>The key to both challenges is to provide sustainable energy for all</a:t>
            </a:r>
            <a:r>
              <a:rPr lang="en-US" dirty="0" smtClean="0"/>
              <a:t>. SE4ALL is focused on attaining 3 objectives:</a:t>
            </a:r>
          </a:p>
          <a:p>
            <a:pPr marL="285750" indent="-285750">
              <a:buFont typeface="Arial" pitchFamily="34" charset="0"/>
              <a:buChar char="•"/>
            </a:pPr>
            <a:endParaRPr lang="en-US" dirty="0" smtClean="0"/>
          </a:p>
          <a:p>
            <a:pPr marL="285750" indent="-285750">
              <a:buFont typeface="Arial" pitchFamily="34" charset="0"/>
              <a:buChar char="•"/>
            </a:pPr>
            <a:r>
              <a:rPr lang="en-US" dirty="0" smtClean="0"/>
              <a:t>Ensure universal access to modern energy services </a:t>
            </a:r>
          </a:p>
          <a:p>
            <a:pPr marL="285750" indent="-285750">
              <a:buFont typeface="Arial" pitchFamily="34" charset="0"/>
              <a:buChar char="•"/>
            </a:pPr>
            <a:endParaRPr lang="en-US" dirty="0" smtClean="0"/>
          </a:p>
          <a:p>
            <a:pPr marL="285750" indent="-285750">
              <a:buFont typeface="Arial" pitchFamily="34" charset="0"/>
              <a:buChar char="•"/>
            </a:pPr>
            <a:r>
              <a:rPr lang="en-US" dirty="0" smtClean="0"/>
              <a:t>Double the share of renewable energy in the global energy mix </a:t>
            </a:r>
          </a:p>
          <a:p>
            <a:pPr marL="285750" indent="-285750">
              <a:buFont typeface="Arial" pitchFamily="34" charset="0"/>
              <a:buChar char="•"/>
            </a:pPr>
            <a:endParaRPr lang="en-US" dirty="0" smtClean="0"/>
          </a:p>
          <a:p>
            <a:pPr marL="285750" indent="-285750">
              <a:buFont typeface="Arial" pitchFamily="34" charset="0"/>
              <a:buChar char="•"/>
            </a:pPr>
            <a:r>
              <a:rPr lang="en-US" dirty="0" smtClean="0"/>
              <a:t>Double the global rate of improvement in energy efficiency</a:t>
            </a:r>
          </a:p>
          <a:p>
            <a:pPr marL="285750" indent="-285750">
              <a:buFont typeface="Arial" pitchFamily="34" charset="0"/>
              <a:buChar char="•"/>
            </a:pPr>
            <a:endParaRPr lang="en-US" dirty="0"/>
          </a:p>
        </p:txBody>
      </p:sp>
      <p:sp>
        <p:nvSpPr>
          <p:cNvPr id="6" name="Rectangle 2"/>
          <p:cNvSpPr txBox="1">
            <a:spLocks noChangeArrowheads="1"/>
          </p:cNvSpPr>
          <p:nvPr/>
        </p:nvSpPr>
        <p:spPr bwMode="auto">
          <a:xfrm>
            <a:off x="76200" y="6497479"/>
            <a:ext cx="2895600" cy="276999"/>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dirty="0" smtClean="0">
                <a:solidFill>
                  <a:prstClr val="black"/>
                </a:solidFill>
              </a:rPr>
              <a:t>Source </a:t>
            </a:r>
            <a:r>
              <a:rPr lang="en-US" dirty="0">
                <a:solidFill>
                  <a:prstClr val="black"/>
                </a:solidFill>
              </a:rPr>
              <a:t>: </a:t>
            </a:r>
            <a:r>
              <a:rPr lang="en-US" dirty="0" smtClean="0">
                <a:solidFill>
                  <a:prstClr val="black"/>
                </a:solidFill>
              </a:rPr>
              <a:t>ttp</a:t>
            </a:r>
            <a:r>
              <a:rPr lang="en-US" dirty="0">
                <a:solidFill>
                  <a:prstClr val="black"/>
                </a:solidFill>
              </a:rPr>
              <a:t>://www.se4all.org/</a:t>
            </a:r>
          </a:p>
        </p:txBody>
      </p:sp>
      <p:pic>
        <p:nvPicPr>
          <p:cNvPr id="7" name="Picture 2" descr="http://www.solardesignstudio.com/wp-content/uploads/2011/03/solar-panel.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960728"/>
            <a:ext cx="5114695" cy="3962400"/>
          </a:xfrm>
          <a:prstGeom prst="rect">
            <a:avLst/>
          </a:prstGeom>
          <a:noFill/>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9736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Sustainable Energy For All</a:t>
            </a:r>
            <a:endParaRPr lang="en-US" dirty="0"/>
          </a:p>
        </p:txBody>
      </p:sp>
      <p:sp>
        <p:nvSpPr>
          <p:cNvPr id="3" name="Content Placeholder 2"/>
          <p:cNvSpPr>
            <a:spLocks noGrp="1"/>
          </p:cNvSpPr>
          <p:nvPr>
            <p:ph sz="quarter" idx="12"/>
          </p:nvPr>
        </p:nvSpPr>
        <p:spPr/>
        <p:txBody>
          <a:bodyPr/>
          <a:lstStyle/>
          <a:p>
            <a:endParaRPr lang="en-US" dirty="0"/>
          </a:p>
          <a:p>
            <a:r>
              <a:rPr lang="en-US" dirty="0" smtClean="0"/>
              <a:t>To </a:t>
            </a:r>
            <a:r>
              <a:rPr lang="en-US" dirty="0"/>
              <a:t>make the vision of Sustainable Energy for All actionable, the three core objectives have been disaggregated </a:t>
            </a:r>
            <a:r>
              <a:rPr lang="en-US" dirty="0" smtClean="0"/>
              <a:t>into </a:t>
            </a:r>
            <a:r>
              <a:rPr lang="en-US" dirty="0"/>
              <a:t>11 Action Areas</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636" y="1652865"/>
            <a:ext cx="7332738" cy="461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14946" y="5954473"/>
            <a:ext cx="9152118" cy="685800"/>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The 11 Action Areas address almost 95% of global energy consumption, key components of productive energy use, and the supporting mechanisms needed.</a:t>
            </a:r>
          </a:p>
        </p:txBody>
      </p:sp>
      <p:sp>
        <p:nvSpPr>
          <p:cNvPr id="10" name="Rectangle 2"/>
          <p:cNvSpPr txBox="1">
            <a:spLocks noChangeArrowheads="1"/>
          </p:cNvSpPr>
          <p:nvPr/>
        </p:nvSpPr>
        <p:spPr bwMode="auto">
          <a:xfrm>
            <a:off x="87572" y="6640273"/>
            <a:ext cx="3493827" cy="276999"/>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dirty="0" smtClean="0">
                <a:solidFill>
                  <a:prstClr val="black"/>
                </a:solidFill>
              </a:rPr>
              <a:t>Source </a:t>
            </a:r>
            <a:r>
              <a:rPr lang="en-US" dirty="0">
                <a:solidFill>
                  <a:prstClr val="black"/>
                </a:solidFill>
              </a:rPr>
              <a:t>: </a:t>
            </a:r>
            <a:r>
              <a:rPr lang="en-US" dirty="0" smtClean="0">
                <a:solidFill>
                  <a:prstClr val="black"/>
                </a:solidFill>
              </a:rPr>
              <a:t>SE4ALL, </a:t>
            </a:r>
            <a:r>
              <a:rPr lang="en-US" i="1" dirty="0" smtClean="0">
                <a:solidFill>
                  <a:prstClr val="black"/>
                </a:solidFill>
              </a:rPr>
              <a:t>A Global Action Agenda</a:t>
            </a:r>
            <a:endParaRPr lang="en-US" i="1" dirty="0">
              <a:solidFill>
                <a:prstClr val="black"/>
              </a:solidFill>
            </a:endParaRPr>
          </a:p>
        </p:txBody>
      </p:sp>
    </p:spTree>
    <p:extLst>
      <p:ext uri="{BB962C8B-B14F-4D97-AF65-F5344CB8AC3E}">
        <p14:creationId xmlns:p14="http://schemas.microsoft.com/office/powerpoint/2010/main" val="3268481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Sustainable </a:t>
            </a:r>
            <a:r>
              <a:rPr lang="en-US" dirty="0"/>
              <a:t>E</a:t>
            </a:r>
            <a:r>
              <a:rPr lang="en-US" dirty="0" smtClean="0"/>
              <a:t>nergy for All</a:t>
            </a:r>
            <a:endParaRPr lang="en-US" dirty="0"/>
          </a:p>
        </p:txBody>
      </p:sp>
      <p:sp>
        <p:nvSpPr>
          <p:cNvPr id="3" name="Content Placeholder 2"/>
          <p:cNvSpPr>
            <a:spLocks noGrp="1"/>
          </p:cNvSpPr>
          <p:nvPr>
            <p:ph sz="quarter" idx="12"/>
          </p:nvPr>
        </p:nvSpPr>
        <p:spPr/>
        <p:txBody>
          <a:bodyPr/>
          <a:lstStyle/>
          <a:p>
            <a:r>
              <a:rPr lang="en-US" dirty="0" smtClean="0"/>
              <a:t>Opportunities</a:t>
            </a:r>
            <a:endParaRPr lang="en-US" dirty="0"/>
          </a:p>
        </p:txBody>
      </p:sp>
      <p:sp>
        <p:nvSpPr>
          <p:cNvPr id="5" name="Rectangle 4"/>
          <p:cNvSpPr/>
          <p:nvPr/>
        </p:nvSpPr>
        <p:spPr>
          <a:xfrm>
            <a:off x="5181599" y="1752600"/>
            <a:ext cx="3944203" cy="4247317"/>
          </a:xfrm>
          <a:prstGeom prst="rect">
            <a:avLst/>
          </a:prstGeom>
        </p:spPr>
        <p:txBody>
          <a:bodyPr wrap="square">
            <a:spAutoFit/>
          </a:bodyPr>
          <a:lstStyle/>
          <a:p>
            <a:r>
              <a:rPr lang="en-US" dirty="0"/>
              <a:t>Sustainable energy creates new opportunities</a:t>
            </a:r>
            <a:r>
              <a:rPr lang="en-US" dirty="0" smtClean="0"/>
              <a:t>:</a:t>
            </a:r>
          </a:p>
          <a:p>
            <a:endParaRPr lang="en-US" dirty="0"/>
          </a:p>
          <a:p>
            <a:pPr marL="285750" indent="-285750">
              <a:buFont typeface="Arial" pitchFamily="34" charset="0"/>
              <a:buChar char="•"/>
            </a:pPr>
            <a:r>
              <a:rPr lang="en-US" dirty="0"/>
              <a:t>Enables businesses to grow </a:t>
            </a:r>
            <a:endParaRPr lang="en-US" dirty="0" smtClean="0"/>
          </a:p>
          <a:p>
            <a:pPr marL="285750" indent="-285750">
              <a:buFont typeface="Arial" pitchFamily="34" charset="0"/>
              <a:buChar char="•"/>
            </a:pPr>
            <a:endParaRPr lang="en-US" dirty="0"/>
          </a:p>
          <a:p>
            <a:pPr marL="285750" indent="-285750">
              <a:buFont typeface="Arial" pitchFamily="34" charset="0"/>
              <a:buChar char="•"/>
            </a:pPr>
            <a:r>
              <a:rPr lang="en-US" dirty="0"/>
              <a:t>Generates </a:t>
            </a:r>
            <a:r>
              <a:rPr lang="en-US" dirty="0" smtClean="0"/>
              <a:t>jobs</a:t>
            </a:r>
          </a:p>
          <a:p>
            <a:pPr marL="285750" indent="-285750">
              <a:buFont typeface="Arial" pitchFamily="34" charset="0"/>
              <a:buChar char="•"/>
            </a:pPr>
            <a:endParaRPr lang="en-US" dirty="0"/>
          </a:p>
          <a:p>
            <a:pPr marL="285750" indent="-285750">
              <a:buFont typeface="Arial" pitchFamily="34" charset="0"/>
              <a:buChar char="•"/>
            </a:pPr>
            <a:r>
              <a:rPr lang="en-US" dirty="0"/>
              <a:t>Creates new </a:t>
            </a:r>
            <a:r>
              <a:rPr lang="en-US" dirty="0" smtClean="0"/>
              <a:t>markets</a:t>
            </a:r>
          </a:p>
          <a:p>
            <a:pPr marL="285750" indent="-285750">
              <a:buFont typeface="Arial" pitchFamily="34" charset="0"/>
              <a:buChar char="•"/>
            </a:pPr>
            <a:endParaRPr lang="en-US" dirty="0"/>
          </a:p>
          <a:p>
            <a:pPr marL="285750" indent="-285750">
              <a:buFont typeface="Arial" pitchFamily="34" charset="0"/>
              <a:buChar char="•"/>
            </a:pPr>
            <a:r>
              <a:rPr lang="en-US" dirty="0"/>
              <a:t>Children can study after </a:t>
            </a:r>
            <a:r>
              <a:rPr lang="en-US" dirty="0" smtClean="0"/>
              <a:t>dark</a:t>
            </a:r>
          </a:p>
          <a:p>
            <a:pPr marL="285750" indent="-285750">
              <a:buFont typeface="Arial" pitchFamily="34" charset="0"/>
              <a:buChar char="•"/>
            </a:pPr>
            <a:endParaRPr lang="en-US" dirty="0" smtClean="0"/>
          </a:p>
          <a:p>
            <a:pPr marL="285750" indent="-285750">
              <a:buFont typeface="Arial" pitchFamily="34" charset="0"/>
              <a:buChar char="•"/>
            </a:pPr>
            <a:r>
              <a:rPr lang="en-US" dirty="0" smtClean="0"/>
              <a:t>Clinics </a:t>
            </a:r>
            <a:r>
              <a:rPr lang="en-US" dirty="0"/>
              <a:t>can store life-saving </a:t>
            </a:r>
            <a:r>
              <a:rPr lang="en-US" dirty="0" smtClean="0"/>
              <a:t>vaccines</a:t>
            </a:r>
          </a:p>
          <a:p>
            <a:pPr marL="285750" indent="-285750">
              <a:buFont typeface="Arial" pitchFamily="34" charset="0"/>
              <a:buChar char="•"/>
            </a:pPr>
            <a:endParaRPr lang="en-US" dirty="0"/>
          </a:p>
          <a:p>
            <a:pPr marL="285750" indent="-285750">
              <a:buFont typeface="Arial" pitchFamily="34" charset="0"/>
              <a:buChar char="•"/>
            </a:pPr>
            <a:r>
              <a:rPr lang="en-US" dirty="0"/>
              <a:t>Countries can grow more resilient, competitive economies.</a:t>
            </a:r>
          </a:p>
        </p:txBody>
      </p:sp>
      <p:pic>
        <p:nvPicPr>
          <p:cNvPr id="6" name="Picture 2" descr="http://static.squarespace.com/static/50944792e4b0979eac7da0fa/t/5262b4d2e4b083920b8bc868/1382200532002/mfsola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2" y="1840030"/>
            <a:ext cx="4860934" cy="3349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153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eg"/>
          <p:cNvPicPr>
            <a:picLocks noChangeAspect="1"/>
          </p:cNvPicPr>
          <p:nvPr/>
        </p:nvPicPr>
        <p:blipFill rotWithShape="1">
          <a:blip r:embed="rId2" cstate="email">
            <a:extLst>
              <a:ext uri="{28A0092B-C50C-407E-A947-70E740481C1C}">
                <a14:useLocalDpi xmlns:a14="http://schemas.microsoft.com/office/drawing/2010/main"/>
              </a:ext>
            </a:extLst>
          </a:blip>
          <a:srcRect l="2536" t="7344" b="11598"/>
          <a:stretch/>
        </p:blipFill>
        <p:spPr>
          <a:xfrm flipH="1">
            <a:off x="-24572" y="1796714"/>
            <a:ext cx="9176592" cy="5080207"/>
          </a:xfrm>
          <a:prstGeom prst="rect">
            <a:avLst/>
          </a:prstGeom>
          <a:noFill/>
          <a:ln>
            <a:noFill/>
          </a:ln>
        </p:spPr>
      </p:pic>
      <p:sp>
        <p:nvSpPr>
          <p:cNvPr id="3" name="Rectangle 2"/>
          <p:cNvSpPr/>
          <p:nvPr/>
        </p:nvSpPr>
        <p:spPr>
          <a:xfrm>
            <a:off x="-10024" y="0"/>
            <a:ext cx="9162045" cy="1499938"/>
          </a:xfrm>
          <a:prstGeom prst="rect">
            <a:avLst/>
          </a:prstGeom>
          <a:solidFill>
            <a:srgbClr val="5492CD"/>
          </a:solidFill>
          <a:ln>
            <a:noFill/>
          </a:ln>
        </p:spPr>
        <p:txBody>
          <a:bodyPr vert="horz" wrap="square" lIns="91440" tIns="45720" rIns="91440" bIns="45720" numCol="1" anchor="t" anchorCtr="0" compatLnSpc="1">
            <a:prstTxWarp prst="textNoShape">
              <a:avLst/>
            </a:prstTxWarp>
          </a:bodyPr>
          <a:lstStyle/>
          <a:p>
            <a:pPr>
              <a:lnSpc>
                <a:spcPct val="90000"/>
              </a:lnSpc>
            </a:pPr>
            <a:endParaRPr lang="en-US"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p>
            <a:pPr>
              <a:lnSpc>
                <a:spcPct val="90000"/>
              </a:lnSpc>
            </a:pPr>
            <a:r>
              <a:rPr lang="en-US"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IPCC </a:t>
            </a:r>
            <a:r>
              <a:rPr lang="en-US" sz="3600" b="1" dirty="0">
                <a:solidFill>
                  <a:schemeClr val="bg1"/>
                </a:solidFill>
                <a:latin typeface="Verdana" panose="020B0604030504040204" pitchFamily="34" charset="0"/>
                <a:ea typeface="Verdana" panose="020B0604030504040204" pitchFamily="34" charset="0"/>
                <a:cs typeface="Verdana" panose="020B0604030504040204" pitchFamily="34" charset="0"/>
              </a:rPr>
              <a:t>Fifth Assessment Report</a:t>
            </a:r>
          </a:p>
        </p:txBody>
      </p:sp>
      <p:sp>
        <p:nvSpPr>
          <p:cNvPr id="4" name="Rectangle 3"/>
          <p:cNvSpPr/>
          <p:nvPr/>
        </p:nvSpPr>
        <p:spPr>
          <a:xfrm>
            <a:off x="-10024" y="1122948"/>
            <a:ext cx="9162045" cy="673767"/>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a:lnSpc>
                <a:spcPct val="90000"/>
              </a:lnSpc>
            </a:pPr>
            <a:r>
              <a:rPr lang="en-US" sz="3200" dirty="0">
                <a:solidFill>
                  <a:schemeClr val="bg1"/>
                </a:solidFill>
                <a:latin typeface="Verdana" panose="020B0604030504040204" pitchFamily="34" charset="0"/>
                <a:ea typeface="Verdana" panose="020B0604030504040204" pitchFamily="34" charset="0"/>
                <a:cs typeface="Verdana" panose="020B0604030504040204" pitchFamily="34" charset="0"/>
              </a:rPr>
              <a:t>A MORE VIBRANT WORLD</a:t>
            </a:r>
          </a:p>
        </p:txBody>
      </p:sp>
    </p:spTree>
    <p:extLst>
      <p:ext uri="{BB962C8B-B14F-4D97-AF65-F5344CB8AC3E}">
        <p14:creationId xmlns:p14="http://schemas.microsoft.com/office/powerpoint/2010/main" val="3258307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Greenhouse gases</a:t>
            </a:r>
            <a:endParaRPr lang="en-US" dirty="0"/>
          </a:p>
        </p:txBody>
      </p:sp>
      <p:sp>
        <p:nvSpPr>
          <p:cNvPr id="3" name="Content Placeholder 2"/>
          <p:cNvSpPr>
            <a:spLocks noGrp="1"/>
          </p:cNvSpPr>
          <p:nvPr>
            <p:ph sz="quarter" idx="12"/>
          </p:nvPr>
        </p:nvSpPr>
        <p:spPr/>
        <p:txBody>
          <a:bodyPr/>
          <a:lstStyle/>
          <a:p>
            <a:endParaRPr lang="en-US" dirty="0" smtClean="0"/>
          </a:p>
          <a:p>
            <a:r>
              <a:rPr lang="en-US" dirty="0" smtClean="0"/>
              <a:t>Limiting </a:t>
            </a:r>
            <a:r>
              <a:rPr lang="en-US" dirty="0"/>
              <a:t>climate change will require sustained and substantial reductions in greenhouse gas emissions</a:t>
            </a:r>
          </a:p>
          <a:p>
            <a:endParaRPr lang="en-US" dirty="0"/>
          </a:p>
        </p:txBody>
      </p:sp>
      <p:sp>
        <p:nvSpPr>
          <p:cNvPr id="5" name="Rectangle 4"/>
          <p:cNvSpPr/>
          <p:nvPr/>
        </p:nvSpPr>
        <p:spPr>
          <a:xfrm>
            <a:off x="3879376" y="1630907"/>
            <a:ext cx="5263487" cy="4801314"/>
          </a:xfrm>
          <a:prstGeom prst="rect">
            <a:avLst/>
          </a:prstGeom>
        </p:spPr>
        <p:txBody>
          <a:bodyPr wrap="square">
            <a:spAutoFit/>
          </a:bodyPr>
          <a:lstStyle/>
          <a:p>
            <a:pPr marL="285750" indent="-285750">
              <a:buFont typeface="Arial" pitchFamily="34" charset="0"/>
              <a:buChar char="•"/>
            </a:pPr>
            <a:r>
              <a:rPr lang="en-US" dirty="0"/>
              <a:t>Total anthropogenic GHG emissions have continued to increase over 1970 to 2010 </a:t>
            </a:r>
            <a:r>
              <a:rPr lang="en-US" dirty="0" smtClean="0"/>
              <a:t>(highest </a:t>
            </a:r>
            <a:r>
              <a:rPr lang="en-US" dirty="0"/>
              <a:t>in human history from 2000 to </a:t>
            </a:r>
            <a:r>
              <a:rPr lang="en-US" dirty="0" smtClean="0"/>
              <a:t>2010)</a:t>
            </a:r>
          </a:p>
          <a:p>
            <a:pPr marL="285750" indent="-285750">
              <a:buFont typeface="Arial" pitchFamily="34" charset="0"/>
              <a:buChar char="•"/>
            </a:pPr>
            <a:endParaRPr lang="en-US" dirty="0"/>
          </a:p>
          <a:p>
            <a:pPr marL="285750" indent="-285750">
              <a:buFont typeface="Arial" pitchFamily="34" charset="0"/>
              <a:buChar char="•"/>
            </a:pPr>
            <a:r>
              <a:rPr lang="en-US" dirty="0"/>
              <a:t>CO2 emissions from fossil fuel combustion and industrial processes contributed about 78 % of the total </a:t>
            </a:r>
            <a:r>
              <a:rPr lang="en-US" dirty="0" smtClean="0"/>
              <a:t>GHG emission </a:t>
            </a:r>
            <a:r>
              <a:rPr lang="en-US" dirty="0"/>
              <a:t>increase from 1970 to </a:t>
            </a:r>
            <a:r>
              <a:rPr lang="en-US" dirty="0" smtClean="0"/>
              <a:t>2010</a:t>
            </a:r>
          </a:p>
          <a:p>
            <a:pPr marL="285750" indent="-285750">
              <a:buFont typeface="Arial" pitchFamily="34" charset="0"/>
              <a:buChar char="•"/>
            </a:pPr>
            <a:endParaRPr lang="en-US" dirty="0"/>
          </a:p>
          <a:p>
            <a:pPr marL="285750" indent="-285750">
              <a:buFont typeface="Arial" pitchFamily="34" charset="0"/>
              <a:buChar char="•"/>
            </a:pPr>
            <a:r>
              <a:rPr lang="en-US" dirty="0"/>
              <a:t>About half of cumulative anthropogenic CO2 emissions between 1750 and 2010 have occurred in the last </a:t>
            </a:r>
            <a:r>
              <a:rPr lang="en-US" dirty="0" smtClean="0"/>
              <a:t>40 years</a:t>
            </a:r>
          </a:p>
          <a:p>
            <a:pPr marL="285750" indent="-285750">
              <a:buFont typeface="Arial" pitchFamily="34" charset="0"/>
              <a:buChar char="•"/>
            </a:pPr>
            <a:endParaRPr lang="en-US" dirty="0"/>
          </a:p>
          <a:p>
            <a:pPr marL="285750" indent="-285750">
              <a:buFont typeface="Arial" pitchFamily="34" charset="0"/>
              <a:buChar char="•"/>
            </a:pPr>
            <a:r>
              <a:rPr lang="en-US" dirty="0" smtClean="0"/>
              <a:t>In baseline scenarios, </a:t>
            </a:r>
            <a:r>
              <a:rPr lang="en-US" dirty="0"/>
              <a:t>direct CO2 emissions from the energy supply sector are </a:t>
            </a:r>
            <a:r>
              <a:rPr lang="en-US" dirty="0" smtClean="0"/>
              <a:t>projected to double </a:t>
            </a:r>
            <a:r>
              <a:rPr lang="en-US" dirty="0"/>
              <a:t>or </a:t>
            </a:r>
            <a:r>
              <a:rPr lang="en-US" dirty="0" smtClean="0"/>
              <a:t>triple </a:t>
            </a:r>
            <a:r>
              <a:rPr lang="en-US" dirty="0"/>
              <a:t>by </a:t>
            </a:r>
            <a:r>
              <a:rPr lang="en-US" dirty="0" smtClean="0"/>
              <a:t>2050 compared </a:t>
            </a:r>
            <a:r>
              <a:rPr lang="en-US" dirty="0"/>
              <a:t>to </a:t>
            </a:r>
            <a:r>
              <a:rPr lang="en-US" dirty="0" smtClean="0"/>
              <a:t>2010</a:t>
            </a:r>
            <a:r>
              <a:rPr lang="en-US" dirty="0"/>
              <a:t>, unless </a:t>
            </a:r>
            <a:r>
              <a:rPr lang="en-US" dirty="0" smtClean="0"/>
              <a:t>energy intensity </a:t>
            </a:r>
            <a:r>
              <a:rPr lang="en-US" dirty="0"/>
              <a:t>improvements can be significantly </a:t>
            </a:r>
            <a:r>
              <a:rPr lang="en-US" dirty="0" smtClean="0"/>
              <a:t>accelerated.</a:t>
            </a:r>
            <a:endParaRPr lang="en-US" dirty="0"/>
          </a:p>
        </p:txBody>
      </p:sp>
      <p:sp>
        <p:nvSpPr>
          <p:cNvPr id="6" name="AutoShape 2" descr="data:image/jpeg;base64,/9j/4AAQSkZJRgABAQAAAQABAAD/2wCEAAkGBxQQEBUUEhQUFhUUFxQUFBUUFBQUFRQUFBQXFhQUFBQYHCggGBolHBQUITEhJSkrLi4uFx8zODMsNygtLisBCgoKDg0OGhAQGiwkHyQsLCwsLCwsLCwsLCwsLCwsLCwsLCwsLCwsLCwsLCwsLCwsLCwsLCwsLCwsLCwsLCwsLP/AABEIALcBFAMBEQACEQEDEQH/xAAbAAABBQEBAAAAAAAAAAAAAAAFAAEDBAYCB//EAD8QAAEDAwIDBQUGAwYHAAAAAAEAAhEDBCESMQVBUQYHE2FxIoGRobEUJDJCssFyc/AzUqLR4fEVIzRiY5LC/8QAGgEAAgMBAQAAAAAAAAAAAAAAAAMBAgQFBv/EACsRAAICAgIBAwQCAgMBAAAAAAABAhEDIRIxBBMyQSJRYYFxwRTwIzOxBf/aAAwDAQACEQMRAD8AD02pLY2KLLAqMYieg1Lky6QRpMwlNly1SbCo2SXKu0KqLM5o0pOylshI4rsbTOTkqVbB0jjVgkKaIIadUkq9IqX7d6oyyLdFyoywP4wZIC1YOrE5TK3ry52eWF1sKSRzMrbZLR4aXNDvNVl5CTovHA2rC9C0LQAfksUsqk7NUcbSosMcG7qjXItdHQugTEqPTdWTzVkxcl0XKl3dEYHvQkTZWbeH/dS4kWSisSqNFiUVcKtEktMKGyaO6gUpkNDhxCALNCrnKqyUEaLgqFgfxwRTdjUCNgtXje9boRn9r1ZiF3jjDwggSAHQAlICQQdaQMLkUdWyUNhKbGosUGpUhiLlFqWyyCFGlLVRsskPVbobJ9wQtsOiFnEBGIlX9NleRVu36zMyR0V4qir2d2jCSokyUE7Ww1FKc6LqITbw2EvmWo6fbBolSnYUZHi94NZE7bf6rq+PhfFGDNlSYJtng7iZPzWycWujLCSfYcovEAQudKLuzdFrovUqcpDlQ1ROb+w1jeD1V8WbiyuTFyRVtLQU9zqMp2TK59KkLhjUO2XAZCz9DewTXpQfVTYUV9MFWsiixSKoyyLdNqoyxaa3CoSRveOWSrpEFY3DiVakVsu2uo7qkqLINW9PCU2XI+Iw1hnzTMVuWik2kjz5wyvSLo4T7GhBA8KQFCCBQgBQgBqQkrkzfwdSCLCQPLNulyLItThULEzb/wAJskzCOHJ0g5UU7rjArDaPemxw8SjyJlGm6TATWiiLzCGjzSnsuE7EzulTLxDdsNIkpL2MCTKoInZUaJsrXjXPa4MMGD8UyFJqysra0eccUYWvIIcHZnVufNegwO42ujj5tSogpPhMkrFxdBSyrSYlY8sKVmrFO3QXt7kbLFPEzXGaLlX224KVH6XsY9oG3VFzTjb5rVCUZLYicWhqFcAZMlE4OwhIhq1JKW4l0zgslULHVOmoYD3FzpEBEY2DZXbeOOJV3BEWd0ZmVDaJRbotBVGSgrashKZdBa3MhUZYFdoblraZB54C1+JjlKejP5E1GOzEwu8cYeEEChAChADwggUIAVEZXKns6sNF59AaZWTls0UdUGKGSicFRxJso8YqwwAczJ9ybhj9WxeV60C27J77FLosUZ5KrLIt0QdSo2qLpBqzELPJjEFLe7JHIpbiXTHdVO+yEgJqV+MxujiFnNek2rScHiRBOeR6jzV4TlCScSsoqUaZgNBC9BaZxaaJbUHVKrkqqLY7sIO5ELIvszU/ugva1vZGFjnFWaYS0RXpLi2MHqmYqSdlMltqiiy2LZnrlXyT5VRXHDj2ch2YCFja2wc70i20JFDSCs9VLFCs6VdEMTPJDICFCpiISmi6LVGmqtk0GLKgTvslNl0ghUAptk7BRFOTpA3RhuMcQ8d2PwjZd/xsHpLfZx/Izeo9dA+FpM4oQQPCAFCAHhAChBBVoV5cFjyYvpZux5fqQY0F3oFzOjf2TFwY2TsiMXN0glJRVsrPu9UxyWj0nHsV6ifRRu3SQCj+A/kbwfYMKvLZatHdpRjdE5BGI97deHBAyUY4cuyJy49FQ3lR+NRjom8Ix+BfKTDHDbshulZ5xt2Oi9BwXIezT+aEjjTsbehrekVDZKQWbbHQQRIIg+iop07JqzBXjAyo5rTIBgT/AF1XocTcoKTVM42RKM3FHD2xBnPNWT7KtdBWzoOeAYWHLKMXVmzHGUl0XG039ISLh9x9SGcTMFSkq0Vd3sIU6WFnctj1HRVuLcbhMjJ/IuUfsVIymaSK7shuEl9jEVhSlFgSMt4UORNFqlAVXskKWLA7cJciyDlCmAMJTLkHFq+mmTE42TsELmkLySqLZ58QvRnBY8KQFCCBQgB4QAoQA8KAAwKKL2XbLiDmHJJHRIy+NCS0tjsXkSi9vRLd35qY5KmLx+Gy+TPz0QUHJuSKaKY3TO3MIyVzzdRbt2yEmT2MS0WHAMbJ2G6pbbot0gNcO8QkxjlPILXFcVRml9WzmiI5qW7ISoOWlP2ZWWctmmK0FLWhEHZJci6QatTIiEqRdBCZbB25qidMk864xQbTruazYHbOMea9H403PEnI4vkRUcjUTvhtt4jvRV8jJ6cS+DHzlZqaENGFxpNt7OolRzcS7ZWg0iJKyr9nMyd071FVCuDsncw4yqJos0zsUpChyLUCqxglNtUKp2RkSlydl0qI3tyo6JHqO07qErJKNW7zhOjDQpy2H+BPa7mZ80jLY2BqaLcLOMAPaK+NOBEzPNb/ABMKn+jL5OXgjKOyV2FpHJe2NCkgeEAKEAPCAFCAFCgAPVolhhwghTGakrRaUXF0zkBWKnQUEl2kzELDkzNSNsMWiyGrJJmqKCNna81mlIckQ9oAQ0AbfuFfBVlMvRmxJK22kZabCFpazCTOdDowNHw+35SFknKx8UFmWundJ5DOISs4A5SVRuySnxq8FGnqPLYdStHjYnklxQrNkWOPJmGr1jUqFzt3FeghBY4cV8HGlPnO2HuD0Q0Lk+VkcpHT8eCigqWwsiNBE8lMSRVseowgSiO3RD6J6QBEqrtaLKjnWBzU0yLAd5dMLzyzC2R8abjdGV+RBSqyNty3qp/xpr4D/Ig/kj+0D3pj8dt2xazqqRVvKxEj4FZuOzRegaySUz4KIO8OfCzzHRNNaXxgAJDSGIsVbcVGnWAfVTDI4vTCUFJbRkeI8PNEidjMLt4M6yrRyM2F42VITxA8IAUIAeFAChADwgC5dWdMkl2SVx4Z5xVI68sMW7YFurHS7H4fouhj8nlHfZiyePxlroquEHC0RdrZnap6JWOMrBmVSo34ncS9bCSssmaIhmgOSzMaiW4/ARAJ88woj2S+gDTsBqk7LS8mtClAloxONlVp/JKLVJ7gcYCrSomzRcKcXCHZSJoZEa+4iygCfxOGA0HPv6JmHxpZXS0heXNHGrMnxPib659rAGwC7mDxo4Vrs5WbyJZe+im1aGIsMcIugJBMdJXO8rA3tI3+NmXTCDb4OJDeW5WR4OCuRpWbk6iWadykNDkyehdSeSoyUyw+jLcKYy3sGtAa8OgETstuJcnZmyfSgM+2c6XRhdGOSMaic+WOUrkV4ThJ3TGVWTpFoq2WL6uxoALZdHuXJl9TOotIpsLScABVdosqCto1vRJk2MQfsKQjzSZMYgsxkjKoSZvtIScchldTwUlsweZbVAGF0zmihAChADoAdADIAnrVFw1E7TZXr1MZTscXYuclQJdkrq2oRtnNpzlSJ2thc2b5OzoRVIJ8Oo6is+R0h0Qpcw1pA3wPRISt7GvoXDrWUTkRFEV80DUI23KmIMzV1euadLcdVthjTVsyzm06RPw+u57skqJqMVotBt9m24TqABxGFgm0zVEFdsGgPaRAJmTzdgbhdL/5rbTT6MHnKqaM5C6pzR4QB00KH0Su9BK2ZoHquT5OXnL8HU8fFwj+S9Sa4+ixto1UX7SiqNlkgrSbAVLJKd2GuIAg9U6DaKSSZwaYAiFdSd2VaVUZa9p6XnEf1yXZwy5QRyM0eM2cUsFGbcGGF1NFK8kuyubHo6Uju2VZExCds9JkhiC1nd5VHEtYbtuIMONQ+Ko4Mnkgd2htnObqYRHMAZj1W3w8kVKpGXyoScbiZktXWs5bFCkgUIAQQA8IAUIIKdzckOWPFgTibsuZxZVq1S4rTjxqKM08jkxUgleSnVjfGauiU0IysPI28S9bVtAx/RS2rGJ0XqNx7QB9T5lKa0WQa4ckSGxIeKO8Om86NQjIVsatrZWWkYV79R2yuklSMd2y5ZMzAwkzfyNijXcN1tbnnzWOTTY9ID9ogPFEHMS7OJPTzXX8Dlwd9fBzPNrmq7BULeYh4QBbtKQ358lg8vM19KN3i4U1yZYc+FzjeELOvAS2iyCNtXEyVVotZPVug4EZ9yEqBnAtQRLCfMH9lbl9yKGa3qpsKKt9aB4T8OZwdicuJSVAJtGHEHkulkyrhZz8eJ86+xHdWmoSN1z3JfBvSfyUm0S1DlZKVFmk6FRkll9XS3zKhK2SyC3DtU+9MbVFEjRcMv4w7bnzSJIYmPWo0qtTAxG+ybDyMmONC54ITdsG8VsfBeACSCJE/RdHxs/qxt9nP8jD6ctdFKFoM4oQA8IAUIAHVM+azQtdGuVPsrEZWuLtGWSpktHCzeQ3RpwVZMTKxcaNl2PQ9pw8lSWkWW2FaFtLkiUtDUg3YsISJDED+0145rYaSCTmOnROwRTexeSVIzX2XE7LS5ieIRsWtaQZ3SZ2xipGluXRbPOPwn5peFXlivyWyOoN/gxxXoUcJihSA8IAv27sLkZoOM22dbDJSikjs0ycrO5bHJErWEDyVGyxb+0gMUVsmxqdzOEUFhzh7TEpcmWG4izSQeu6vDZV6B9R6dGJSTKlSmM9Sncm1QmknZVeQFaOPVkPJTA9zeN1EDPmqrG+yzmKlczshwolSsuU2gmSl2WJnXDSNLSJ+ZQovtg5LouWNPEASSlzZZBa1sCeUeSU5l+JT4/cA6WAyRl3ryyuj4OKSub/AEYPNyJ1BAaF0jAKEAOggZAAp4glLg7SHzVNkcJyEMlBEDGyRPG7bNEMipJI7eYb+yzTgaITFZ1dJHVZ5qzRFml4RRLz6rJkdDooL1nNoiXkNS4xc3SLtpdgCs+nULjk5Mc5Wz0JxozerGV0C7+qMco5dEx4+LKxnaOrcAgeUpT0MRpaNDXQdn8pB8sdEmEuORP8l5LlBr8GThehOEKEAPCAJqFTSUjPi9SND8OXgy9TvQMAErD/AIT7bNn+WnpII27dTD5hZsiUXRpg7Vge9DmT0lQiTihUMhSwRqOFXekAHmkSVl0Xr6n4jMbjPqPJWg6ZElaArjGDuFpS+UJb+CrWqJ8cdiZTooXYJBjmtHF8GkI5LmmwRcWejJO6zPktM0JxltHFLdQyyJ72vpZjn+yrjVstkdIqWd1pdqnKdKOqExlu2F7TjDwTpO/MjKTLFGtjVNhijx72fxS75JLxbGc9Dv014I9l35o+WOq0Ys7xJp7+xny4Fkaa0VLq2NN2k+vuK34sqyR5Iw5cbxypkMJgseEAKEEAfUl8B3MYpkRcmdsEKJb0THWxnjUl5IpQG45NzFbNAyVz5b0jfFVtmh4TfQPos2SA6Mg4a7agAeA5vQ8ktWui+mZ3i9gLdwLDLXTA/u+R6+q6/jZvWjxfaOZnxejLkumZ+/edU8ionFKVFoSuNlqyJIHnuss2jTFaNtwagfDdG5aQJ6xhYpSXJWaEtGPe2CQdwSD6heji00mjgyTTaY0KSo8IAcBBJJSdBVJpNUXhJphyzrAwOcLk5cTTs6uLImjq4aHTjJS1H7l2wfcWpgu/ujZDVAmRUb0mAo4k2aPh9x7IGrPyS2XQuKsGgv54yP3TcDblxFZaUbM9UdldWEdHOnLZE4Jq0JewdxCm4nbHL91gyups34lcEPa2siR71nlM0RidcR4c4tGgT1A3RjyJPZGSFrQGrUTTw4EHzWmMuXQiUeIqdUxAPvVmVX2CPDBmZScjG40bThVpiTCxSkaUgdxR+qq4+g+AXY8WPHEjk+S7yMqwtBnFCkBQggCBQ+i67HURkTONHQCtySI4tlhttI3CzZMkZaZpx4pR2ivcUCG4OFltKRq20TWbylzGRDdpW80houmRcVqy0A88j3LX4UXzsy+XJcKAtzS1D0WrPF3ZnwSVUdcKqRucLDlRuxs3HBqxc2J2HyWGao0RM/2g0+O7QAAImNi7mV2vC5ekuX+o5Pl8fUfEHQtZlHQA8IAcIAkpPIMgqk4pqmMhJp2gnSuCSMZXNyYuKs6MMnJ0FKLQd1icmaqAHEqLacub192UyLb0ystHFpXdII5K7oqrNVb12PZpdzEH3pFuLtDGk1TMzXt3MfpOD9ehXcx5IyjyRxpwcZUy3S4djKzy8ndI0x8bWyhxS304g+R6eqXkakuXyMxpxfH4H4bR5LFNmuKC9e2NJmpp6K3jVOfGQvO3CFoC8TsRcuBBgxGwz6ra8LgrXRlWZTdfIIq9n6jHQHMdvsYj481ClJq+LLNRTq0d21I0zB3x/skzdjomr4ZWMCMHzWRjkRcUoBpB5ukkfuF1fDyynGn0jm+XjjF2u2UoWwxihAChBADuTBMLL6j40bvTXKyIPVFJos4o6BRZPEkZUUSkyYwRZpvSWORJTphVZYsUmwqMBXftD0WnxpcZV9zP5MeUb+xTcMLdNWjDjlTI7Gl7XVcvIzqwRuOEBsY3iN1gn2aUZvitt4dVwmZ9qeeevmu74uTnjTr8HG8jHwyNfsqQtAgeEAPCCBwEEjgIAlpOgpWSNodilTCdC6wubkw70dCGXRI6g0sM5BWdRfKh7kqsDcNaS72euE2euykTV2lvoaXO9Vlbt0h1UDa9YVHmQIlbISeNaM8oqb2EqLQWwkuTuxvHVFTiFhqbjknQyp6fyKnj+UU7OmGHKXPG7LRyKgldVQKRzvgT9FXx4N5ETnmlBgALuHFFCkBtAmYE9UuWOLdtF45JJUmQX/aShZafHLhqnTpaXbbzHqFjz+KnuJsweQ6qRJb8WZeNFWkSWGQJBafZMHBWjx4qEKM/ktynZLC0GcUIAUIAzdd2Vjao3J2cNKiy1ErCqlhyEAS05VGMRZpuVGWLDSqgJ7k3F7hWX2shhdI5vyRUBofHXK53kY+J08GTkjYcFI0zzXNn2bImbrmXuPUk/NegxqoJfg4WR3Nv8nEK5QeEAPCAHhADgIAcBBKJmOhIcbNClRaFfEDboss8aTtmqGRtUijYOLKhEHc+/KzZDRE1NN/iMLeoj0WdadjXtAOmYMea0MUFrNyUy6L9RwAVUDM72o4i2ytnVnMLoLRAIBOpwaMn1WrG3KSQmaSTYE7Pdov+INfDHM0EficDM9IWrG4wkZskZThdhItha07MTVaGhSQPCAMB3oH2qHpU+rUrIPw/IZ7u/wDohn878dPaRi+Sc/x/H9mnhNM4oQAoQQZ59GVSULGRyUQuokJEsbRphlTJG4S3FjVNDosKJaKWxiLdKClsuTVGwoQMjcFuwca/Jh8jlf4GC0mUYskj+t1m8lfRZq8V1Kg7bv8ACpE/mjE7LmQx88iXwdGc+EGwRUcXEk7nJXajFRSSONKTk22NCsVHhADgIAeEWA8IJHUWFDhQyV9iQLHM3QR2Hn4ZWeUbHqQUtq+R5rM4jlIo3IioY6z8UxdFX2TUKhCqyUEadQlVJMp3rVg3hrgd3VKQHnDw4/IJ3j+8Xm9hmu6Sq0/aGH8RDHDzAkH6j4rRktTTFxp42jaO3W6OkcyXY0KxAoQB573n0h4tEiZLXg7xgiMe8pUx+Lphnu5tw201c3OM5P5SQMclGJ7f+/BPkLUf4/s1cJpnFCkgUIABwrWQkKFVll2NpwqtaLp7srubBWaao1Y5Nlm0olx2ON0iTo0RClG11fhgfukuT+S6RI+npEOCi96Joo1HSVswJmTO0OAtphY+oNydhk+gyqzXKLRaD4yTI7HtBRu2FtFxOmCZa4YnzHosWCHHJs3Z5OWK19yaFvOePCAHhADwgB4QA8KAHhDJWhwFRukXirZ2Fm4tmvkkT02YSXP4GqPyZXjfbgWtd1LwnOLIl2sNGRO0eahYuSslzp0aCxuPGY2oAQHjVB3EpI5qnsJU2KhJdtnKrJMz3ryeGkAZNWl8iT+yd43/AGCs/sAndHbkUrgkESWifQJuZ1kRGOni/Zrawyt2O6Odlq6I4TBQ8IsDFd4P46P8L/qFVl4BnsWPujfV/wCoqmP3S/X/AIXy+2P7/wDQ7CaIFCAEgAGrEDgIJI6lTSCVRyGKNsotu8pDjZpjKg7wi+GxWXLA0wkXLmqGOBbsd/VKStUXeiardMqMglQk07JbTQNdQ07GQfit+DKpaMHkYmtjQtRkK3FauihUdnDHbCeRUPomK2ZHu5cNVQZnSOWI9UiC+u/wbczXo1+f6N0FoMI8IJHhADwoAcBADwgBwEWA4CrZZ6HhUkMjslpuWTJD5Rsxz1TPH+2FQuv65Ij24gxyaBy+PvTcfsRWXuPVeylMm0pEgj2YAMbDnhYZdmyfuDrWYVSCag1VZJm+8/Fi3+az9Lk/xf8As/QnyPYD+7N+mhVP/eP0hNzxcsiX4F4ZKONt/cPvMlbYKlRhyO3ZzCuLFCAMR3hf2lL+F31Cqy8Q32KH3Nv8T/1FUh75fovk9sf2HYTRI8IAZBACUtkpEVxcBgk+5V5F1AHXN6HiACFUYtD2NqHnJgJeSdLQ3HC+y3XpeE7BxySoy5LY1x49EvjktyocSVI48YwjiTY7bnzUxVOystqgm3IC2Wc5oH9o3RaVo30OA9TgKG9Foe5Gb7uaZDqpIIw0ZBHMqkOx+b2o3ACZZmHhADwgB4QSPCiwHhADgIAeFBIoUMlMeFVxVF4zdnk3aS2c+8ruxl559MfsqxVIe5qz13gjfDt6bSIIaJ9YXNOhN3IJsdIUFSxRMKjJMn3qO+6U/OqPk1y0+L7/ANCPJ9gM7vjFvU/j/wDkLXSeX9GVtrHr7mmhP6M72WKFo5wwkzzxi6HQ8eUlZyaUbqrzX0WWD7nmnebdubcU2gYDCQTsZdmIPLzV4TtA8dBzu4uKlW1ILIaxxh4IglxJIiZEKIyiptN7dBkxvgml9zVQnmUeEAJAGXvK/ht9dkmEr0ackEqaAVWuXbkpqRQ5a5SARsXeqTNDsbCF40FkykQex01oqsfhMZRMdqgku2Fs1zQ45nafXGE2MVVmbJNp0ggAmWIBfal0WlTz0j4vaobLR7KPYpvsPPmFWPZefSNMFcWPCLIHhFgPCAHAQSOggdBIlADwgBQoJs8v4m6bmr/Mf+sqBqPUaZgD0b9AuWujpS7LlF6ARepOVGWMN3yOc23t4dANRwIjc6CQZ+OFp8X3MRn6QK7r31HMrS+WAt9mM6iN9XoNlqtKf6ETh/x/s3X2nScALLKcn2x8YRXSJH3hAxjqqJIuylUudRzsmFDzjvNP3il/LP6in4XpisiNR3PXE29Vn92oD/7A/wCSz+QqlY7E7jX2N1d2wOQIPyU4s7WmLy4Iy2ig9kLbGfJGKcHFnMK1i6MXxJ2pu6Rj7NuToCFaLEErApAt0amlLlsvF0WDXkQl8RnIZqGBYpgHCq9FkFbEQ2OiZCVoz5o0y0r2KAPbOrptoz7T2j4ZyostFbI+xDppv3/EOR6IRM/g0oU2UHRYDosgcIskdFkDosB1Fk0OiwHRYCRYHkNzeA1nkxl7jEjm44QxyTPV6FTW1roIkDBjp5YWKMFwRqlJ82i/bhIY5BOizCWXMF31O+72w/8AI8/Bn+q1eJ7mIz9IG91Z/wCVX/ib+lOye/8ARW/+NX9/6NKasEykDCw25BGQq0SKnSnKHIKPO+8ymftVMQf7FpwOr3/5LT4+4sRm00aXuXpHw7nBHtUuUcnpXldoZg6Z6DX9ndJhFt6LzkktlGs6VtxRcTDlmpdEUJwg87fWIwqpGiytcQIhXj2UkdUCrsqieMqhYmpMlVZdEpbpMFV7LdE9IZVJLRePYdYByU41UUZ8srkzoJlizKd41SLemOtT6NKEMxrZJ3dD7s8k71T8mNUE5e0atTYocIsB1FgOiwHRYDosB0AOiwEiwOgiwPCKxmo7ze79RUmqPwey2t1ppsHRjfoFki3wSH5IL1ZP8k9vfnqqOKJTCVG+hKcS6Ziu+CoawtQ3AHjEz1HhgfUrT4sasTnlpEndTZEULgmDLmgeUNU5ZOOVfwEalia/JsDbg7gKuRRb0UxuaWxG2YPypDtGlU0MHBonoooLPNu29bXcg9KbR/ief3XQ8dVExZ39Roe66sW+LHMsn/EleWuhnjfJ6FXaKnkQDlZMc+JonDkgS5sFdGLtHNkqdHKsVP/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data:image/jpeg;base64,/9j/4AAQSkZJRgABAQAAAQABAAD/2wCEAAkGBxQQEBUUEhQUFhUUFxQUFBUUFBQUFRQUFBQXFhQUFBQYHCggGBolHBQUITEhJSkrLi4uFx8zODMsNygtLisBCgoKDg0OGhAQGiwkHyQsLCwsLCwsLCwsLCwsLCwsLCwsLCwsLCwsLCwsLCwsLCwsLCwsLCwsLCwsLCwsLCwsLP/AABEIALcBFAMBEQACEQEDEQH/xAAbAAABBQEBAAAAAAAAAAAAAAAFAAEDBAYCB//EAD8QAAEDAwIDBQUGAwYHAAAAAAEAAhEDBCESMQVBUQYHE2FxIoGRobEUJDJCssFyc/AzUqLR4fEVIzRiY5LC/8QAGgEAAgMBAQAAAAAAAAAAAAAAAAMBAgQFBv/EACsRAAICAgIBAwQCAgMBAAAAAAABAhEDIRIxBBMyQSJRYYFxwRTwIzOxBf/aAAwDAQACEQMRAD8AD02pLY2KLLAqMYieg1Lky6QRpMwlNly1SbCo2SXKu0KqLM5o0pOylshI4rsbTOTkqVbB0jjVgkKaIIadUkq9IqX7d6oyyLdFyoywP4wZIC1YOrE5TK3ry52eWF1sKSRzMrbZLR4aXNDvNVl5CTovHA2rC9C0LQAfksUsqk7NUcbSosMcG7qjXItdHQugTEqPTdWTzVkxcl0XKl3dEYHvQkTZWbeH/dS4kWSisSqNFiUVcKtEktMKGyaO6gUpkNDhxCALNCrnKqyUEaLgqFgfxwRTdjUCNgtXje9boRn9r1ZiF3jjDwggSAHQAlICQQdaQMLkUdWyUNhKbGosUGpUhiLlFqWyyCFGlLVRsskPVbobJ9wQtsOiFnEBGIlX9NleRVu36zMyR0V4qir2d2jCSokyUE7Ww1FKc6LqITbw2EvmWo6fbBolSnYUZHi94NZE7bf6rq+PhfFGDNlSYJtng7iZPzWycWujLCSfYcovEAQudKLuzdFrovUqcpDlQ1ROb+w1jeD1V8WbiyuTFyRVtLQU9zqMp2TK59KkLhjUO2XAZCz9DewTXpQfVTYUV9MFWsiixSKoyyLdNqoyxaa3CoSRveOWSrpEFY3DiVakVsu2uo7qkqLINW9PCU2XI+Iw1hnzTMVuWik2kjz5wyvSLo4T7GhBA8KQFCCBQgBQgBqQkrkzfwdSCLCQPLNulyLItThULEzb/wAJskzCOHJ0g5UU7rjArDaPemxw8SjyJlGm6TATWiiLzCGjzSnsuE7EzulTLxDdsNIkpL2MCTKoInZUaJsrXjXPa4MMGD8UyFJqysra0eccUYWvIIcHZnVufNegwO42ujj5tSogpPhMkrFxdBSyrSYlY8sKVmrFO3QXt7kbLFPEzXGaLlX224KVH6XsY9oG3VFzTjb5rVCUZLYicWhqFcAZMlE4OwhIhq1JKW4l0zgslULHVOmoYD3FzpEBEY2DZXbeOOJV3BEWd0ZmVDaJRbotBVGSgrashKZdBa3MhUZYFdoblraZB54C1+JjlKejP5E1GOzEwu8cYeEEChAChADwggUIAVEZXKns6sNF59AaZWTls0UdUGKGSicFRxJso8YqwwAczJ9ybhj9WxeV60C27J77FLosUZ5KrLIt0QdSo2qLpBqzELPJjEFLe7JHIpbiXTHdVO+yEgJqV+MxujiFnNek2rScHiRBOeR6jzV4TlCScSsoqUaZgNBC9BaZxaaJbUHVKrkqqLY7sIO5ELIvszU/ugva1vZGFjnFWaYS0RXpLi2MHqmYqSdlMltqiiy2LZnrlXyT5VRXHDj2ch2YCFja2wc70i20JFDSCs9VLFCs6VdEMTPJDICFCpiISmi6LVGmqtk0GLKgTvslNl0ghUAptk7BRFOTpA3RhuMcQ8d2PwjZd/xsHpLfZx/Izeo9dA+FpM4oQQPCAFCAHhAChBBVoV5cFjyYvpZux5fqQY0F3oFzOjf2TFwY2TsiMXN0glJRVsrPu9UxyWj0nHsV6ifRRu3SQCj+A/kbwfYMKvLZatHdpRjdE5BGI97deHBAyUY4cuyJy49FQ3lR+NRjom8Ix+BfKTDHDbshulZ5xt2Oi9BwXIezT+aEjjTsbehrekVDZKQWbbHQQRIIg+iop07JqzBXjAyo5rTIBgT/AF1XocTcoKTVM42RKM3FHD2xBnPNWT7KtdBWzoOeAYWHLKMXVmzHGUl0XG039ISLh9x9SGcTMFSkq0Vd3sIU6WFnctj1HRVuLcbhMjJ/IuUfsVIymaSK7shuEl9jEVhSlFgSMt4UORNFqlAVXskKWLA7cJciyDlCmAMJTLkHFq+mmTE42TsELmkLySqLZ58QvRnBY8KQFCCBQgB4QAoQA8KAAwKKL2XbLiDmHJJHRIy+NCS0tjsXkSi9vRLd35qY5KmLx+Gy+TPz0QUHJuSKaKY3TO3MIyVzzdRbt2yEmT2MS0WHAMbJ2G6pbbot0gNcO8QkxjlPILXFcVRml9WzmiI5qW7ISoOWlP2ZWWctmmK0FLWhEHZJci6QatTIiEqRdBCZbB25qidMk864xQbTruazYHbOMea9H403PEnI4vkRUcjUTvhtt4jvRV8jJ6cS+DHzlZqaENGFxpNt7OolRzcS7ZWg0iJKyr9nMyd071FVCuDsncw4yqJos0zsUpChyLUCqxglNtUKp2RkSlydl0qI3tyo6JHqO07qErJKNW7zhOjDQpy2H+BPa7mZ80jLY2BqaLcLOMAPaK+NOBEzPNb/ABMKn+jL5OXgjKOyV2FpHJe2NCkgeEAKEAPCAFCAFCgAPVolhhwghTGakrRaUXF0zkBWKnQUEl2kzELDkzNSNsMWiyGrJJmqKCNna81mlIckQ9oAQ0AbfuFfBVlMvRmxJK22kZabCFpazCTOdDowNHw+35SFknKx8UFmWundJ5DOISs4A5SVRuySnxq8FGnqPLYdStHjYnklxQrNkWOPJmGr1jUqFzt3FeghBY4cV8HGlPnO2HuD0Q0Lk+VkcpHT8eCigqWwsiNBE8lMSRVseowgSiO3RD6J6QBEqrtaLKjnWBzU0yLAd5dMLzyzC2R8abjdGV+RBSqyNty3qp/xpr4D/Ig/kj+0D3pj8dt2xazqqRVvKxEj4FZuOzRegaySUz4KIO8OfCzzHRNNaXxgAJDSGIsVbcVGnWAfVTDI4vTCUFJbRkeI8PNEidjMLt4M6yrRyM2F42VITxA8IAUIAeFAChADwgC5dWdMkl2SVx4Z5xVI68sMW7YFurHS7H4fouhj8nlHfZiyePxlroquEHC0RdrZnap6JWOMrBmVSo34ncS9bCSssmaIhmgOSzMaiW4/ARAJ88woj2S+gDTsBqk7LS8mtClAloxONlVp/JKLVJ7gcYCrSomzRcKcXCHZSJoZEa+4iygCfxOGA0HPv6JmHxpZXS0heXNHGrMnxPib659rAGwC7mDxo4Vrs5WbyJZe+im1aGIsMcIugJBMdJXO8rA3tI3+NmXTCDb4OJDeW5WR4OCuRpWbk6iWadykNDkyehdSeSoyUyw+jLcKYy3sGtAa8OgETstuJcnZmyfSgM+2c6XRhdGOSMaic+WOUrkV4ThJ3TGVWTpFoq2WL6uxoALZdHuXJl9TOotIpsLScABVdosqCto1vRJk2MQfsKQjzSZMYgsxkjKoSZvtIScchldTwUlsweZbVAGF0zmihAChADoAdADIAnrVFw1E7TZXr1MZTscXYuclQJdkrq2oRtnNpzlSJ2thc2b5OzoRVIJ8Oo6is+R0h0Qpcw1pA3wPRISt7GvoXDrWUTkRFEV80DUI23KmIMzV1euadLcdVthjTVsyzm06RPw+u57skqJqMVotBt9m24TqABxGFgm0zVEFdsGgPaRAJmTzdgbhdL/5rbTT6MHnKqaM5C6pzR4QB00KH0Su9BK2ZoHquT5OXnL8HU8fFwj+S9Sa4+ixto1UX7SiqNlkgrSbAVLJKd2GuIAg9U6DaKSSZwaYAiFdSd2VaVUZa9p6XnEf1yXZwy5QRyM0eM2cUsFGbcGGF1NFK8kuyubHo6Uju2VZExCds9JkhiC1nd5VHEtYbtuIMONQ+Ko4Mnkgd2htnObqYRHMAZj1W3w8kVKpGXyoScbiZktXWs5bFCkgUIAQQA8IAUIIKdzckOWPFgTibsuZxZVq1S4rTjxqKM08jkxUgleSnVjfGauiU0IysPI28S9bVtAx/RS2rGJ0XqNx7QB9T5lKa0WQa4ckSGxIeKO8Om86NQjIVsatrZWWkYV79R2yuklSMd2y5ZMzAwkzfyNijXcN1tbnnzWOTTY9ID9ogPFEHMS7OJPTzXX8Dlwd9fBzPNrmq7BULeYh4QBbtKQ358lg8vM19KN3i4U1yZYc+FzjeELOvAS2iyCNtXEyVVotZPVug4EZ9yEqBnAtQRLCfMH9lbl9yKGa3qpsKKt9aB4T8OZwdicuJSVAJtGHEHkulkyrhZz8eJ86+xHdWmoSN1z3JfBvSfyUm0S1DlZKVFmk6FRkll9XS3zKhK2SyC3DtU+9MbVFEjRcMv4w7bnzSJIYmPWo0qtTAxG+ybDyMmONC54ITdsG8VsfBeACSCJE/RdHxs/qxt9nP8jD6ctdFKFoM4oQA8IAUIAHVM+azQtdGuVPsrEZWuLtGWSpktHCzeQ3RpwVZMTKxcaNl2PQ9pw8lSWkWW2FaFtLkiUtDUg3YsISJDED+0145rYaSCTmOnROwRTexeSVIzX2XE7LS5ieIRsWtaQZ3SZ2xipGluXRbPOPwn5peFXlivyWyOoN/gxxXoUcJihSA8IAv27sLkZoOM22dbDJSikjs0ycrO5bHJErWEDyVGyxb+0gMUVsmxqdzOEUFhzh7TEpcmWG4izSQeu6vDZV6B9R6dGJSTKlSmM9Sncm1QmknZVeQFaOPVkPJTA9zeN1EDPmqrG+yzmKlczshwolSsuU2gmSl2WJnXDSNLSJ+ZQovtg5LouWNPEASSlzZZBa1sCeUeSU5l+JT4/cA6WAyRl3ryyuj4OKSub/AEYPNyJ1BAaF0jAKEAOggZAAp4glLg7SHzVNkcJyEMlBEDGyRPG7bNEMipJI7eYb+yzTgaITFZ1dJHVZ5qzRFml4RRLz6rJkdDooL1nNoiXkNS4xc3SLtpdgCs+nULjk5Mc5Wz0JxozerGV0C7+qMco5dEx4+LKxnaOrcAgeUpT0MRpaNDXQdn8pB8sdEmEuORP8l5LlBr8GThehOEKEAPCAJqFTSUjPi9SND8OXgy9TvQMAErD/AIT7bNn+WnpII27dTD5hZsiUXRpg7Vge9DmT0lQiTihUMhSwRqOFXekAHmkSVl0Xr6n4jMbjPqPJWg6ZElaArjGDuFpS+UJb+CrWqJ8cdiZTooXYJBjmtHF8GkI5LmmwRcWejJO6zPktM0JxltHFLdQyyJ72vpZjn+yrjVstkdIqWd1pdqnKdKOqExlu2F7TjDwTpO/MjKTLFGtjVNhijx72fxS75JLxbGc9Dv014I9l35o+WOq0Ys7xJp7+xny4Fkaa0VLq2NN2k+vuK34sqyR5Iw5cbxypkMJgseEAKEEAfUl8B3MYpkRcmdsEKJb0THWxnjUl5IpQG45NzFbNAyVz5b0jfFVtmh4TfQPos2SA6Mg4a7agAeA5vQ8ktWui+mZ3i9gLdwLDLXTA/u+R6+q6/jZvWjxfaOZnxejLkumZ+/edU8ionFKVFoSuNlqyJIHnuss2jTFaNtwagfDdG5aQJ6xhYpSXJWaEtGPe2CQdwSD6heji00mjgyTTaY0KSo8IAcBBJJSdBVJpNUXhJphyzrAwOcLk5cTTs6uLImjq4aHTjJS1H7l2wfcWpgu/ujZDVAmRUb0mAo4k2aPh9x7IGrPyS2XQuKsGgv54yP3TcDblxFZaUbM9UdldWEdHOnLZE4Jq0JewdxCm4nbHL91gyups34lcEPa2siR71nlM0RidcR4c4tGgT1A3RjyJPZGSFrQGrUTTw4EHzWmMuXQiUeIqdUxAPvVmVX2CPDBmZScjG40bThVpiTCxSkaUgdxR+qq4+g+AXY8WPHEjk+S7yMqwtBnFCkBQggCBQ+i67HURkTONHQCtySI4tlhttI3CzZMkZaZpx4pR2ivcUCG4OFltKRq20TWbylzGRDdpW80houmRcVqy0A88j3LX4UXzsy+XJcKAtzS1D0WrPF3ZnwSVUdcKqRucLDlRuxs3HBqxc2J2HyWGao0RM/2g0+O7QAAImNi7mV2vC5ekuX+o5Pl8fUfEHQtZlHQA8IAcIAkpPIMgqk4pqmMhJp2gnSuCSMZXNyYuKs6MMnJ0FKLQd1icmaqAHEqLacub192UyLb0ystHFpXdII5K7oqrNVb12PZpdzEH3pFuLtDGk1TMzXt3MfpOD9ehXcx5IyjyRxpwcZUy3S4djKzy8ndI0x8bWyhxS304g+R6eqXkakuXyMxpxfH4H4bR5LFNmuKC9e2NJmpp6K3jVOfGQvO3CFoC8TsRcuBBgxGwz6ra8LgrXRlWZTdfIIq9n6jHQHMdvsYj481ClJq+LLNRTq0d21I0zB3x/skzdjomr4ZWMCMHzWRjkRcUoBpB5ukkfuF1fDyynGn0jm+XjjF2u2UoWwxihAChBADuTBMLL6j40bvTXKyIPVFJos4o6BRZPEkZUUSkyYwRZpvSWORJTphVZYsUmwqMBXftD0WnxpcZV9zP5MeUb+xTcMLdNWjDjlTI7Gl7XVcvIzqwRuOEBsY3iN1gn2aUZvitt4dVwmZ9qeeevmu74uTnjTr8HG8jHwyNfsqQtAgeEAPCCBwEEjgIAlpOgpWSNodilTCdC6wubkw70dCGXRI6g0sM5BWdRfKh7kqsDcNaS72euE2euykTV2lvoaXO9Vlbt0h1UDa9YVHmQIlbISeNaM8oqb2EqLQWwkuTuxvHVFTiFhqbjknQyp6fyKnj+UU7OmGHKXPG7LRyKgldVQKRzvgT9FXx4N5ETnmlBgALuHFFCkBtAmYE9UuWOLdtF45JJUmQX/aShZafHLhqnTpaXbbzHqFjz+KnuJsweQ6qRJb8WZeNFWkSWGQJBafZMHBWjx4qEKM/ktynZLC0GcUIAUIAzdd2Vjao3J2cNKiy1ErCqlhyEAS05VGMRZpuVGWLDSqgJ7k3F7hWX2shhdI5vyRUBofHXK53kY+J08GTkjYcFI0zzXNn2bImbrmXuPUk/NegxqoJfg4WR3Nv8nEK5QeEAPCAHhADgIAcBBKJmOhIcbNClRaFfEDboss8aTtmqGRtUijYOLKhEHc+/KzZDRE1NN/iMLeoj0WdadjXtAOmYMea0MUFrNyUy6L9RwAVUDM72o4i2ytnVnMLoLRAIBOpwaMn1WrG3KSQmaSTYE7Pdov+INfDHM0EficDM9IWrG4wkZskZThdhItha07MTVaGhSQPCAMB3oH2qHpU+rUrIPw/IZ7u/wDohn878dPaRi+Sc/x/H9mnhNM4oQAoQQZ59GVSULGRyUQuokJEsbRphlTJG4S3FjVNDosKJaKWxiLdKClsuTVGwoQMjcFuwca/Jh8jlf4GC0mUYskj+t1m8lfRZq8V1Kg7bv8ACpE/mjE7LmQx88iXwdGc+EGwRUcXEk7nJXajFRSSONKTk22NCsVHhADgIAeEWA8IJHUWFDhQyV9iQLHM3QR2Hn4ZWeUbHqQUtq+R5rM4jlIo3IioY6z8UxdFX2TUKhCqyUEadQlVJMp3rVg3hrgd3VKQHnDw4/IJ3j+8Xm9hmu6Sq0/aGH8RDHDzAkH6j4rRktTTFxp42jaO3W6OkcyXY0KxAoQB573n0h4tEiZLXg7xgiMe8pUx+Lphnu5tw201c3OM5P5SQMclGJ7f+/BPkLUf4/s1cJpnFCkgUIABwrWQkKFVll2NpwqtaLp7srubBWaao1Y5Nlm0olx2ON0iTo0RClG11fhgfukuT+S6RI+npEOCi96Joo1HSVswJmTO0OAtphY+oNydhk+gyqzXKLRaD4yTI7HtBRu2FtFxOmCZa4YnzHosWCHHJs3Z5OWK19yaFvOePCAHhADwgB4QA8KAHhDJWhwFRukXirZ2Fm4tmvkkT02YSXP4GqPyZXjfbgWtd1LwnOLIl2sNGRO0eahYuSslzp0aCxuPGY2oAQHjVB3EpI5qnsJU2KhJdtnKrJMz3ryeGkAZNWl8iT+yd43/AGCs/sAndHbkUrgkESWifQJuZ1kRGOni/Zrawyt2O6Odlq6I4TBQ8IsDFd4P46P8L/qFVl4BnsWPujfV/wCoqmP3S/X/AIXy+2P7/wDQ7CaIFCAEgAGrEDgIJI6lTSCVRyGKNsotu8pDjZpjKg7wi+GxWXLA0wkXLmqGOBbsd/VKStUXeiardMqMglQk07JbTQNdQ07GQfit+DKpaMHkYmtjQtRkK3FauihUdnDHbCeRUPomK2ZHu5cNVQZnSOWI9UiC+u/wbczXo1+f6N0FoMI8IJHhADwoAcBADwgBwEWA4CrZZ6HhUkMjslpuWTJD5Rsxz1TPH+2FQuv65Ij24gxyaBy+PvTcfsRWXuPVeylMm0pEgj2YAMbDnhYZdmyfuDrWYVSCag1VZJm+8/Fi3+az9Lk/xf8As/QnyPYD+7N+mhVP/eP0hNzxcsiX4F4ZKONt/cPvMlbYKlRhyO3ZzCuLFCAMR3hf2lL+F31Cqy8Q32KH3Nv8T/1FUh75fovk9sf2HYTRI8IAZBACUtkpEVxcBgk+5V5F1AHXN6HiACFUYtD2NqHnJgJeSdLQ3HC+y3XpeE7BxySoy5LY1x49EvjktyocSVI48YwjiTY7bnzUxVOystqgm3IC2Wc5oH9o3RaVo30OA9TgKG9Foe5Gb7uaZDqpIIw0ZBHMqkOx+b2o3ACZZmHhADwgB4QSPCiwHhADgIAeFBIoUMlMeFVxVF4zdnk3aS2c+8ruxl559MfsqxVIe5qz13gjfDt6bSIIaJ9YXNOhN3IJsdIUFSxRMKjJMn3qO+6U/OqPk1y0+L7/ANCPJ9gM7vjFvU/j/wDkLXSeX9GVtrHr7mmhP6M72WKFo5wwkzzxi6HQ8eUlZyaUbqrzX0WWD7nmnebdubcU2gYDCQTsZdmIPLzV4TtA8dBzu4uKlW1ILIaxxh4IglxJIiZEKIyiptN7dBkxvgml9zVQnmUeEAJAGXvK/ht9dkmEr0ackEqaAVWuXbkpqRQ5a5SARsXeqTNDsbCF40FkykQex01oqsfhMZRMdqgku2Fs1zQ45nafXGE2MVVmbJNp0ggAmWIBfal0WlTz0j4vaobLR7KPYpvsPPmFWPZefSNMFcWPCLIHhFgPCAHAQSOggdBIlADwgBQoJs8v4m6bmr/Mf+sqBqPUaZgD0b9AuWujpS7LlF6ARepOVGWMN3yOc23t4dANRwIjc6CQZ+OFp8X3MRn6QK7r31HMrS+WAt9mM6iN9XoNlqtKf6ETh/x/s3X2nScALLKcn2x8YRXSJH3hAxjqqJIuylUudRzsmFDzjvNP3il/LP6in4XpisiNR3PXE29Vn92oD/7A/wCSz+QqlY7E7jX2N1d2wOQIPyU4s7WmLy4Iy2ig9kLbGfJGKcHFnMK1i6MXxJ2pu6Rj7NuToCFaLEErApAt0amlLlsvF0WDXkQl8RnIZqGBYpgHCq9FkFbEQ2OiZCVoz5o0y0r2KAPbOrptoz7T2j4ZyostFbI+xDppv3/EOR6IRM/g0oU2UHRYDosgcIskdFkDosB1Fk0OiwHRYCRYHkNzeA1nkxl7jEjm44QxyTPV6FTW1roIkDBjp5YWKMFwRqlJ82i/bhIY5BOizCWXMF31O+72w/8AI8/Bn+q1eJ7mIz9IG91Z/wCVX/ib+lOye/8ARW/+NX9/6NKasEykDCw25BGQq0SKnSnKHIKPO+8ymftVMQf7FpwOr3/5LT4+4sRm00aXuXpHw7nBHtUuUcnpXldoZg6Z6DX9ndJhFt6LzkktlGs6VtxRcTDlmpdEUJwg87fWIwqpGiytcQIhXj2UkdUCrsqieMqhYmpMlVZdEpbpMFV7LdE9IZVJLRePYdYByU41UUZ8srkzoJlizKd41SLemOtT6NKEMxrZJ3dD7s8k71T8mNUE5e0atTYocIsB1FgOiwHRYDosB0AOiwEiwOgiwPCKxmo7ze79RUmqPwey2t1ppsHRjfoFki3wSH5IL1ZP8k9vfnqqOKJTCVG+hKcS6Ziu+CoawtQ3AHjEz1HhgfUrT4sasTnlpEndTZEULgmDLmgeUNU5ZOOVfwEalia/JsDbg7gKuRRb0UxuaWxG2YPypDtGlU0MHBonoooLPNu29bXcg9KbR/ief3XQ8dVExZ39Roe66sW+LHMsn/EleWuhnjfJ6FXaKnkQDlZMc+JonDkgS5sFdGLtHNkqdHKsVP/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2" descr="http://www.climatechangeconnection.org/emissions/images/SmokeStack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4" y="1748135"/>
            <a:ext cx="3613609" cy="2397738"/>
          </a:xfrm>
          <a:prstGeom prst="rect">
            <a:avLst/>
          </a:prstGeom>
          <a:noFill/>
          <a:ln>
            <a:solidFill>
              <a:schemeClr val="tx2">
                <a:lumMod val="5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251399"/>
            <a:ext cx="3632943" cy="2378001"/>
          </a:xfrm>
          <a:prstGeom prst="rect">
            <a:avLst/>
          </a:prstGeom>
          <a:noFill/>
          <a:ln>
            <a:solidFill>
              <a:schemeClr val="tx2">
                <a:lumMod val="50000"/>
              </a:schemeClr>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Rectangle 2"/>
          <p:cNvSpPr txBox="1">
            <a:spLocks noChangeArrowheads="1"/>
          </p:cNvSpPr>
          <p:nvPr/>
        </p:nvSpPr>
        <p:spPr bwMode="auto">
          <a:xfrm>
            <a:off x="-2662" y="6632852"/>
            <a:ext cx="1828800" cy="261610"/>
          </a:xfrm>
          <a:prstGeom prst="rect">
            <a:avLst/>
          </a:prstGeom>
          <a:noFill/>
          <a:ln>
            <a:noFill/>
          </a:ln>
          <a:extLst/>
        </p:spPr>
        <p:txBody>
          <a:bodyPr wrap="square" anchor="ctr">
            <a:spAutoFit/>
          </a:bodyPr>
          <a:lstStyle>
            <a:defPPr>
              <a:defRPr lang="en-US"/>
            </a:defPPr>
            <a:lvl1pPr fontAlgn="base">
              <a:spcBef>
                <a:spcPct val="0"/>
              </a:spcBef>
              <a:spcAft>
                <a:spcPct val="0"/>
              </a:spcAft>
              <a:defRPr sz="1200">
                <a:latin typeface="45 Helvetica Light" pitchFamily="-87" charset="0"/>
                <a:ea typeface="+mj-ea"/>
                <a:cs typeface="+mj-cs"/>
              </a:defRPr>
            </a:lvl1pPr>
            <a:lvl2pPr algn="ctr" fontAlgn="base">
              <a:spcBef>
                <a:spcPct val="0"/>
              </a:spcBef>
              <a:spcAft>
                <a:spcPct val="0"/>
              </a:spcAft>
              <a:defRPr sz="4400">
                <a:solidFill>
                  <a:schemeClr val="tx2"/>
                </a:solidFill>
                <a:latin typeface="Arial" pitchFamily="34" charset="0"/>
                <a:ea typeface="ＭＳ Ｐゴシック"/>
                <a:cs typeface="ＭＳ Ｐゴシック"/>
              </a:defRPr>
            </a:lvl2pPr>
            <a:lvl3pPr algn="ctr" fontAlgn="base">
              <a:spcBef>
                <a:spcPct val="0"/>
              </a:spcBef>
              <a:spcAft>
                <a:spcPct val="0"/>
              </a:spcAft>
              <a:defRPr sz="4400">
                <a:solidFill>
                  <a:schemeClr val="tx2"/>
                </a:solidFill>
                <a:latin typeface="Arial" pitchFamily="34" charset="0"/>
                <a:ea typeface="ＭＳ Ｐゴシック"/>
                <a:cs typeface="ＭＳ Ｐゴシック"/>
              </a:defRPr>
            </a:lvl3pPr>
            <a:lvl4pPr algn="ctr" fontAlgn="base">
              <a:spcBef>
                <a:spcPct val="0"/>
              </a:spcBef>
              <a:spcAft>
                <a:spcPct val="0"/>
              </a:spcAft>
              <a:defRPr sz="4400">
                <a:solidFill>
                  <a:schemeClr val="tx2"/>
                </a:solidFill>
                <a:latin typeface="Arial" pitchFamily="34" charset="0"/>
                <a:ea typeface="ＭＳ Ｐゴシック"/>
                <a:cs typeface="ＭＳ Ｐゴシック"/>
              </a:defRPr>
            </a:lvl4pPr>
            <a:lvl5pPr algn="ctr" fontAlgn="base">
              <a:spcBef>
                <a:spcPct val="0"/>
              </a:spcBef>
              <a:spcAft>
                <a:spcPct val="0"/>
              </a:spcAft>
              <a:defRPr sz="4400">
                <a:solidFill>
                  <a:schemeClr val="tx2"/>
                </a:solidFill>
                <a:latin typeface="Arial" pitchFamily="34" charset="0"/>
                <a:ea typeface="ＭＳ Ｐゴシック"/>
                <a:cs typeface="ＭＳ Ｐゴシック"/>
              </a:defRPr>
            </a:lvl5pPr>
            <a:lvl6pPr marL="457200" algn="ctr" fontAlgn="base">
              <a:spcBef>
                <a:spcPct val="0"/>
              </a:spcBef>
              <a:spcAft>
                <a:spcPct val="0"/>
              </a:spcAft>
              <a:defRPr sz="4400">
                <a:solidFill>
                  <a:schemeClr val="tx2"/>
                </a:solidFill>
                <a:latin typeface="Arial" pitchFamily="34" charset="0"/>
                <a:ea typeface="ＭＳ Ｐゴシック"/>
                <a:cs typeface="ＭＳ Ｐゴシック"/>
              </a:defRPr>
            </a:lvl6pPr>
            <a:lvl7pPr marL="914400" algn="ctr" fontAlgn="base">
              <a:spcBef>
                <a:spcPct val="0"/>
              </a:spcBef>
              <a:spcAft>
                <a:spcPct val="0"/>
              </a:spcAft>
              <a:defRPr sz="4400">
                <a:solidFill>
                  <a:schemeClr val="tx2"/>
                </a:solidFill>
                <a:latin typeface="Arial" pitchFamily="34" charset="0"/>
                <a:ea typeface="ＭＳ Ｐゴシック"/>
                <a:cs typeface="ＭＳ Ｐゴシック"/>
              </a:defRPr>
            </a:lvl7pPr>
            <a:lvl8pPr marL="1371600" algn="ctr" fontAlgn="base">
              <a:spcBef>
                <a:spcPct val="0"/>
              </a:spcBef>
              <a:spcAft>
                <a:spcPct val="0"/>
              </a:spcAft>
              <a:defRPr sz="4400">
                <a:solidFill>
                  <a:schemeClr val="tx2"/>
                </a:solidFill>
                <a:latin typeface="Arial" pitchFamily="34" charset="0"/>
                <a:ea typeface="ＭＳ Ｐゴシック"/>
                <a:cs typeface="ＭＳ Ｐゴシック"/>
              </a:defRPr>
            </a:lvl8pPr>
            <a:lvl9pPr marL="1828800" algn="ctr" fontAlgn="base">
              <a:spcBef>
                <a:spcPct val="0"/>
              </a:spcBef>
              <a:spcAft>
                <a:spcPct val="0"/>
              </a:spcAft>
              <a:defRPr sz="4400">
                <a:solidFill>
                  <a:schemeClr val="tx2"/>
                </a:solidFill>
                <a:latin typeface="Arial" pitchFamily="34" charset="0"/>
                <a:ea typeface="ＭＳ Ｐゴシック"/>
                <a:cs typeface="ＭＳ Ｐゴシック"/>
              </a:defRPr>
            </a:lvl9pPr>
          </a:lstStyle>
          <a:p>
            <a:r>
              <a:rPr lang="en-US" sz="1100" dirty="0">
                <a:solidFill>
                  <a:prstClr val="black"/>
                </a:solidFill>
              </a:rPr>
              <a:t>Source : </a:t>
            </a:r>
            <a:r>
              <a:rPr lang="en-US" sz="1100" dirty="0" smtClean="0">
                <a:solidFill>
                  <a:prstClr val="black"/>
                </a:solidFill>
              </a:rPr>
              <a:t>IPCC AR5</a:t>
            </a:r>
            <a:endParaRPr lang="en-US" sz="1100" dirty="0">
              <a:solidFill>
                <a:prstClr val="black"/>
              </a:solidFill>
            </a:endParaRPr>
          </a:p>
        </p:txBody>
      </p:sp>
    </p:spTree>
    <p:extLst>
      <p:ext uri="{BB962C8B-B14F-4D97-AF65-F5344CB8AC3E}">
        <p14:creationId xmlns:p14="http://schemas.microsoft.com/office/powerpoint/2010/main" val="914548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2286</TotalTime>
  <Words>2183</Words>
  <Application>Microsoft Office PowerPoint</Application>
  <PresentationFormat>On-screen Show (4:3)</PresentationFormat>
  <Paragraphs>272</Paragraphs>
  <Slides>35</Slides>
  <Notes>6</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Observed changes in the climate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LaBL  LIGHTING A BILLION LIVES </vt:lpstr>
      <vt:lpstr>PowerPoint Presentation</vt:lpstr>
      <vt:lpstr>PowerPoint Presentation</vt:lpstr>
      <vt:lpstr>PowerPoint Presentation</vt:lpstr>
    </vt:vector>
  </TitlesOfParts>
  <Company>teri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Noemie Leprince Ringuet</dc:creator>
  <cp:lastModifiedBy>Nandita Surendran</cp:lastModifiedBy>
  <cp:revision>150</cp:revision>
  <cp:lastPrinted>2014-06-24T09:42:39Z</cp:lastPrinted>
  <dcterms:created xsi:type="dcterms:W3CDTF">2013-11-01T08:15:06Z</dcterms:created>
  <dcterms:modified xsi:type="dcterms:W3CDTF">2014-06-27T11:55:29Z</dcterms:modified>
</cp:coreProperties>
</file>